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20" r:id="rId3"/>
    <p:sldId id="294" r:id="rId4"/>
    <p:sldId id="325" r:id="rId5"/>
    <p:sldId id="290" r:id="rId6"/>
    <p:sldId id="284" r:id="rId7"/>
    <p:sldId id="349" r:id="rId8"/>
    <p:sldId id="346" r:id="rId9"/>
    <p:sldId id="326" r:id="rId10"/>
    <p:sldId id="327" r:id="rId11"/>
    <p:sldId id="328" r:id="rId12"/>
    <p:sldId id="297" r:id="rId13"/>
    <p:sldId id="330" r:id="rId14"/>
    <p:sldId id="298" r:id="rId15"/>
    <p:sldId id="304" r:id="rId16"/>
    <p:sldId id="323" r:id="rId17"/>
    <p:sldId id="322" r:id="rId18"/>
    <p:sldId id="324" r:id="rId19"/>
    <p:sldId id="315" r:id="rId20"/>
    <p:sldId id="331" r:id="rId21"/>
    <p:sldId id="351" r:id="rId22"/>
    <p:sldId id="350" r:id="rId23"/>
    <p:sldId id="343" r:id="rId24"/>
    <p:sldId id="333" r:id="rId25"/>
    <p:sldId id="335" r:id="rId26"/>
    <p:sldId id="337" r:id="rId27"/>
    <p:sldId id="344" r:id="rId28"/>
    <p:sldId id="348" r:id="rId29"/>
    <p:sldId id="311" r:id="rId30"/>
    <p:sldId id="340" r:id="rId31"/>
    <p:sldId id="300" r:id="rId32"/>
    <p:sldId id="288" r:id="rId33"/>
    <p:sldId id="302" r:id="rId34"/>
    <p:sldId id="342" r:id="rId35"/>
    <p:sldId id="258" r:id="rId36"/>
    <p:sldId id="303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CBE63-5C94-FD4E-B87E-F5D83133AA75}">
          <p14:sldIdLst>
            <p14:sldId id="256"/>
            <p14:sldId id="320"/>
          </p14:sldIdLst>
        </p14:section>
        <p14:section name="introduction" id="{5E241E84-4DEF-4644-AEAB-1E4DD00D2E43}">
          <p14:sldIdLst>
            <p14:sldId id="294"/>
            <p14:sldId id="325"/>
            <p14:sldId id="290"/>
            <p14:sldId id="284"/>
            <p14:sldId id="349"/>
          </p14:sldIdLst>
        </p14:section>
        <p14:section name="Variability" id="{23C1E271-ECBC-AC4E-A9A8-289582E4C35F}">
          <p14:sldIdLst>
            <p14:sldId id="346"/>
            <p14:sldId id="326"/>
            <p14:sldId id="327"/>
            <p14:sldId id="328"/>
          </p14:sldIdLst>
        </p14:section>
        <p14:section name="Multiple comparisons" id="{4B16A716-C7AD-7F4E-A548-A97AFBC4B299}">
          <p14:sldIdLst>
            <p14:sldId id="297"/>
            <p14:sldId id="330"/>
            <p14:sldId id="298"/>
          </p14:sldIdLst>
        </p14:section>
        <p14:section name="Bootstrap" id="{CA264B63-2188-3841-A1FD-47D9B7FC60F4}">
          <p14:sldIdLst>
            <p14:sldId id="304"/>
            <p14:sldId id="323"/>
            <p14:sldId id="322"/>
            <p14:sldId id="324"/>
          </p14:sldIdLst>
        </p14:section>
        <p14:section name="Bootstrap exercise" id="{EBA28AFF-BDCD-774A-B156-51F574E8FE77}">
          <p14:sldIdLst>
            <p14:sldId id="315"/>
            <p14:sldId id="331"/>
            <p14:sldId id="351"/>
            <p14:sldId id="350"/>
            <p14:sldId id="343"/>
            <p14:sldId id="333"/>
            <p14:sldId id="335"/>
          </p14:sldIdLst>
        </p14:section>
        <p14:section name="From CI to CB" id="{8E9B64B5-A687-8B4F-AA35-51B06375708F}">
          <p14:sldIdLst>
            <p14:sldId id="337"/>
            <p14:sldId id="344"/>
          </p14:sldIdLst>
        </p14:section>
        <p14:section name="Statistical analysis" id="{A7DA94BA-E31E-6A44-8E12-CEC6AF3D23BF}">
          <p14:sldIdLst>
            <p14:sldId id="348"/>
            <p14:sldId id="311"/>
            <p14:sldId id="340"/>
            <p14:sldId id="300"/>
            <p14:sldId id="288"/>
            <p14:sldId id="302"/>
          </p14:sldIdLst>
        </p14:section>
        <p14:section name="Conclusions" id="{5FA62B6C-09F5-8249-B938-1727981838B9}">
          <p14:sldIdLst>
            <p14:sldId id="342"/>
            <p14:sldId id="258"/>
            <p14:sldId id="30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 D" initials="PD" lastIdx="2" clrIdx="0"/>
  <p:cmAuthor id="1" name="admin" initials="P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DC6"/>
    <a:srgbClr val="1C4F35"/>
    <a:srgbClr val="104008"/>
    <a:srgbClr val="C5D2E0"/>
    <a:srgbClr val="0000FF"/>
    <a:srgbClr val="00CC00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1" autoAdjust="0"/>
    <p:restoredTop sz="90235" autoAdjust="0"/>
  </p:normalViewPr>
  <p:slideViewPr>
    <p:cSldViewPr snapToGrid="0">
      <p:cViewPr>
        <p:scale>
          <a:sx n="100" d="100"/>
          <a:sy n="100" d="100"/>
        </p:scale>
        <p:origin x="-1488" y="-16"/>
      </p:cViewPr>
      <p:guideLst>
        <p:guide orient="horz" pos="4112"/>
        <p:guide pos="136"/>
      </p:guideLst>
    </p:cSldViewPr>
  </p:slideViewPr>
  <p:outlineViewPr>
    <p:cViewPr>
      <p:scale>
        <a:sx n="33" d="100"/>
        <a:sy n="33" d="100"/>
      </p:scale>
      <p:origin x="0" y="100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E9DBC2-E862-460B-8D21-00D8A56D2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3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C8C721-77B0-451E-BFD3-65C0F8C87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44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301DE6-A0C3-481F-BE8D-54655560A0A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922338" y="668338"/>
            <a:ext cx="53990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ts val="1400"/>
              </a:lnSpc>
              <a:defRPr/>
            </a:pPr>
            <a:r>
              <a:rPr lang="en-US" sz="2000" dirty="0">
                <a:solidFill>
                  <a:schemeClr val="bg1"/>
                </a:solidFill>
              </a:rPr>
              <a:t>Department of Engineering Science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>
            <a:off x="7197725" y="2282825"/>
            <a:ext cx="1295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6" descr="partner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4400" y="2311400"/>
            <a:ext cx="11493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 descr="ox_brand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7725" y="541338"/>
            <a:ext cx="1295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41538"/>
            <a:ext cx="5399088" cy="1366837"/>
          </a:xfrm>
        </p:spPr>
        <p:txBody>
          <a:bodyPr/>
          <a:lstStyle>
            <a:lvl1pPr>
              <a:lnSpc>
                <a:spcPts val="35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970338"/>
            <a:ext cx="5399087" cy="1752600"/>
          </a:xfrm>
        </p:spPr>
        <p:txBody>
          <a:bodyPr/>
          <a:lstStyle>
            <a:lvl1pPr marL="0" indent="0">
              <a:lnSpc>
                <a:spcPts val="1800"/>
              </a:lnSpc>
              <a:buFont typeface="Wingdings" pitchFamily="1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0960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21 October 2011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A1638D7-AE9B-4098-941D-0AC6280E0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7338"/>
            <a:ext cx="1943100" cy="5338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7338"/>
            <a:ext cx="5676900" cy="5338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A363CDD8-B411-4945-A88A-906E7C5B4E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5CEFEF30-60B5-470B-B39A-9D86E82EDF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</a:t>
            </a:r>
            <a:r>
              <a:rPr lang="en-US" err="1"/>
              <a:t>modelling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83835E2-AB14-4775-BBB4-9F3A00F01A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024AC6A-3A94-447A-9329-408DAF411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B6EE89D-5614-4484-A37F-515DAADBF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675EF59-7683-4C99-8D4D-A82C157C8A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3FE696C-5850-4095-A99D-67E8DA017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EFBC1D-74B0-40B0-A40F-8B1964E90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C1A9C9F-B9CE-438E-BFD6-EFF626D3A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3175" y="5824538"/>
            <a:ext cx="9148763" cy="1036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7338"/>
            <a:ext cx="77724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113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0" y="6102350"/>
            <a:ext cx="136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0" y="6096000"/>
            <a:ext cx="12954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56500" y="6261100"/>
            <a:ext cx="1366838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7D7B009A-F391-49B7-967E-3B17159A93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13" descr="partner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2838" y="5943600"/>
            <a:ext cx="660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4" descr="ox_rec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800" y="6096000"/>
            <a:ext cx="136683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0" r:id="rId2"/>
    <p:sldLayoutId id="214748371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/>
  <p:txStyles>
    <p:titleStyle>
      <a:lvl1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2pPr>
      <a:lvl3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3pPr>
      <a:lvl4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4pPr>
      <a:lvl5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5pPr>
      <a:lvl6pPr marL="4572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6pPr>
      <a:lvl7pPr marL="9144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7pPr>
      <a:lvl8pPr marL="13716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8pPr>
      <a:lvl9pPr marL="18288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9pPr>
    </p:titleStyle>
    <p:bodyStyle>
      <a:lvl1pPr marL="282575" indent="-282575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63588" indent="-188913" algn="l" rtl="0" eaLnBrk="1" fontAlgn="base" hangingPunct="1">
        <a:spcBef>
          <a:spcPct val="2000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2pPr>
      <a:lvl3pPr marL="1141413" indent="-187325" algn="l" rtl="0" eaLnBrk="1" fontAlgn="base" hangingPunct="1">
        <a:spcBef>
          <a:spcPct val="2000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3pPr>
      <a:lvl4pPr marL="1519238" indent="-187325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8986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3558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130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2702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7274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gi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9.pn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jpg"/><Relationship Id="rId5" Type="http://schemas.openxmlformats.org/officeDocument/2006/relationships/image" Target="../media/image24.em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github.com/PhilD001/Bootstrap-Curves" TargetMode="External"/><Relationship Id="rId5" Type="http://schemas.openxmlformats.org/officeDocument/2006/relationships/image" Target="../media/image33.emf"/><Relationship Id="rId6" Type="http://schemas.openxmlformats.org/officeDocument/2006/relationships/image" Target="../media/image21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Relationship Id="rId11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9.png"/><Relationship Id="rId6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9.png"/><Relationship Id="rId5" Type="http://schemas.openxmlformats.org/officeDocument/2006/relationships/image" Target="../media/image41.jpg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4.jpg"/><Relationship Id="rId5" Type="http://schemas.openxmlformats.org/officeDocument/2006/relationships/image" Target="../media/image21.jpg"/><Relationship Id="rId6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6.jpg"/><Relationship Id="rId5" Type="http://schemas.openxmlformats.org/officeDocument/2006/relationships/image" Target="../media/image21.jpg"/><Relationship Id="rId6" Type="http://schemas.openxmlformats.org/officeDocument/2006/relationships/image" Target="../media/image45.jpg"/><Relationship Id="rId7" Type="http://schemas.openxmlformats.org/officeDocument/2006/relationships/image" Target="../media/image47.jpg"/><Relationship Id="rId8" Type="http://schemas.openxmlformats.org/officeDocument/2006/relationships/image" Target="../media/image48.jpg"/><Relationship Id="rId9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1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emf"/><Relationship Id="rId8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6.emf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9.png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ych.mcgill.ca/misc/fda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m1d.or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49251"/>
            <a:ext cx="6070600" cy="1366837"/>
          </a:xfrm>
        </p:spPr>
        <p:txBody>
          <a:bodyPr/>
          <a:lstStyle/>
          <a:p>
            <a:r>
              <a:rPr lang="en-US" sz="2600" b="1" dirty="0" smtClean="0"/>
              <a:t>Statistical Analysis of Motion Curves using the Bootstrap Approach</a:t>
            </a:r>
            <a:endParaRPr lang="en-US" sz="2600" b="1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4141" y="4499871"/>
            <a:ext cx="7884452" cy="1752600"/>
          </a:xfrm>
        </p:spPr>
        <p:txBody>
          <a:bodyPr/>
          <a:lstStyle/>
          <a:p>
            <a:r>
              <a:rPr lang="en-GB" sz="2000" dirty="0"/>
              <a:t>Philippe </a:t>
            </a:r>
            <a:r>
              <a:rPr lang="en-GB" sz="2000" dirty="0" smtClean="0"/>
              <a:t>C. Dixon</a:t>
            </a:r>
          </a:p>
          <a:p>
            <a:endParaRPr lang="en-GB" sz="2000" dirty="0" smtClean="0"/>
          </a:p>
          <a:p>
            <a:r>
              <a:rPr lang="en-GB" sz="2000" dirty="0" smtClean="0"/>
              <a:t>Ph.D. student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4922" y="3566334"/>
            <a:ext cx="258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March 25</a:t>
            </a:r>
            <a:r>
              <a:rPr lang="en-GB" sz="2000" baseline="30000" dirty="0" smtClean="0">
                <a:solidFill>
                  <a:schemeClr val="bg1"/>
                </a:solidFill>
              </a:rPr>
              <a:t>th</a:t>
            </a:r>
            <a:r>
              <a:rPr lang="en-GB" sz="2000" dirty="0" smtClean="0">
                <a:solidFill>
                  <a:schemeClr val="bg1"/>
                </a:solidFill>
              </a:rPr>
              <a:t> 2015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44997" y="33903591"/>
            <a:ext cx="6120680" cy="1815008"/>
            <a:chOff x="11088613" y="33558359"/>
            <a:chExt cx="6804844" cy="2175048"/>
          </a:xfrm>
        </p:grpSpPr>
        <p:pic>
          <p:nvPicPr>
            <p:cNvPr id="9" name="Picture 8" descr="LogoFRSQ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12" name="Picture 11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14" name="Picture 13" descr="esma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773" y="33398382"/>
            <a:ext cx="2952328" cy="232021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697397" y="34055991"/>
            <a:ext cx="6120680" cy="1815008"/>
            <a:chOff x="11088613" y="33558359"/>
            <a:chExt cx="6804844" cy="2175048"/>
          </a:xfrm>
        </p:grpSpPr>
        <p:pic>
          <p:nvPicPr>
            <p:cNvPr id="16" name="Picture 15" descr="LogoFRSQ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17" name="Picture 16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18" name="Picture 17" descr="esma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173" y="33550782"/>
            <a:ext cx="2952328" cy="232021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849797" y="34208391"/>
            <a:ext cx="6120680" cy="1815008"/>
            <a:chOff x="11088613" y="33558359"/>
            <a:chExt cx="6804844" cy="2175048"/>
          </a:xfrm>
        </p:grpSpPr>
        <p:pic>
          <p:nvPicPr>
            <p:cNvPr id="20" name="Picture 19" descr="LogoFRSQ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21" name="Picture 20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002197" y="34360791"/>
            <a:ext cx="6120680" cy="1815008"/>
            <a:chOff x="11088613" y="33558359"/>
            <a:chExt cx="6804844" cy="2175048"/>
          </a:xfrm>
        </p:grpSpPr>
        <p:pic>
          <p:nvPicPr>
            <p:cNvPr id="23" name="Picture 22" descr="LogoFRSQ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24" name="Picture 23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599" y="5480642"/>
            <a:ext cx="3171561" cy="945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5-03-05 at 8.56.5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511550"/>
            <a:ext cx="2641600" cy="1079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200" y="904875"/>
            <a:ext cx="881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Confidence intervals (CI) are superior to </a:t>
            </a:r>
            <a:r>
              <a:rPr lang="en-US" b="1" i="1" dirty="0" smtClean="0"/>
              <a:t>s</a:t>
            </a:r>
            <a:r>
              <a:rPr lang="en-US" dirty="0" smtClean="0"/>
              <a:t>:</a:t>
            </a:r>
          </a:p>
          <a:p>
            <a:endParaRPr lang="en-US" sz="1200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ym typeface="Wingdings"/>
              </a:rPr>
              <a:t> relationship between sample and population variability   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can be estimated</a:t>
            </a:r>
          </a:p>
          <a:p>
            <a:endParaRPr lang="en-US" sz="1200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e.g. 95% CI  95% of the time, the true population mean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(μ) is contained by the CI</a:t>
            </a:r>
            <a:endParaRPr lang="en-US" dirty="0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</a:t>
            </a:r>
            <a:r>
              <a:rPr lang="en-US" dirty="0"/>
              <a:t>C</a:t>
            </a:r>
            <a:r>
              <a:rPr lang="en-US" dirty="0" smtClean="0"/>
              <a:t>onfidence </a:t>
            </a:r>
            <a:r>
              <a:rPr lang="en-US" dirty="0"/>
              <a:t>I</a:t>
            </a:r>
            <a:r>
              <a:rPr lang="en-US" dirty="0" smtClean="0"/>
              <a:t>ntervals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336800" y="3619500"/>
            <a:ext cx="609600" cy="8128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Picture 13" descr="group1_c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1" y="3022600"/>
            <a:ext cx="2832099" cy="270071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 flipH="1">
            <a:off x="1816100" y="4305300"/>
            <a:ext cx="749300" cy="774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863600" y="5054600"/>
            <a:ext cx="351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Usually 1.96 for normal distribution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4025900" y="38354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457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oup1_c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308060"/>
            <a:ext cx="3581400" cy="34152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9" name="Multiply 18"/>
          <p:cNvSpPr/>
          <p:nvPr/>
        </p:nvSpPr>
        <p:spPr bwMode="auto">
          <a:xfrm>
            <a:off x="4775200" y="1651000"/>
            <a:ext cx="3733800" cy="4813300"/>
          </a:xfrm>
          <a:prstGeom prst="mathMultiply">
            <a:avLst/>
          </a:prstGeom>
          <a:solidFill>
            <a:srgbClr val="FF000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5" y="923925"/>
            <a:ext cx="883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It has been shown that the application of a point-by-point CI over a curve results in smaller than expected coverage (</a:t>
            </a:r>
            <a:r>
              <a:rPr lang="en-US" dirty="0" err="1" smtClean="0"/>
              <a:t>Lenhoff</a:t>
            </a:r>
            <a:r>
              <a:rPr lang="en-US" dirty="0" smtClean="0"/>
              <a:t> et al. 1999)</a:t>
            </a:r>
          </a:p>
          <a:p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Why?</a:t>
            </a:r>
          </a:p>
          <a:p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How can this be resolved?</a:t>
            </a:r>
            <a:endParaRPr lang="en-US" dirty="0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Confidence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17729" y="5024095"/>
            <a:ext cx="8327710" cy="71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endParaRPr lang="en-GB" sz="2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84150" y="1005188"/>
            <a:ext cx="8559800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When we create a CI, we basically run a significance test: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 </a:t>
            </a:r>
            <a:r>
              <a:rPr lang="en-GB" sz="2200" dirty="0" smtClean="0"/>
              <a:t>   </a:t>
            </a:r>
            <a:r>
              <a:rPr lang="en-GB" sz="2200" dirty="0" smtClean="0">
                <a:sym typeface="Wingdings"/>
              </a:rPr>
              <a:t> For a given point on the curve, </a:t>
            </a:r>
            <a:r>
              <a:rPr lang="en-GB" sz="2200" dirty="0" smtClean="0"/>
              <a:t>there is 5% chance that the true </a:t>
            </a:r>
          </a:p>
          <a:p>
            <a:pPr marL="0" indent="0">
              <a:buNone/>
            </a:pPr>
            <a:r>
              <a:rPr lang="en-GB" sz="2200" dirty="0"/>
              <a:t> </a:t>
            </a:r>
            <a:r>
              <a:rPr lang="en-GB" sz="2200" dirty="0" smtClean="0"/>
              <a:t>        population mean is not contained by the 95% CI</a:t>
            </a:r>
            <a:r>
              <a:rPr lang="en-GB" sz="2200" baseline="-25000" dirty="0" smtClean="0"/>
              <a:t> </a:t>
            </a:r>
            <a:r>
              <a:rPr lang="en-GB" sz="2200" dirty="0" smtClean="0"/>
              <a:t>(Type I error)</a:t>
            </a:r>
            <a:endParaRPr lang="en-GB" sz="2200" baseline="-25000" dirty="0" smtClean="0"/>
          </a:p>
          <a:p>
            <a:pPr marL="0" indent="0">
              <a:buNone/>
            </a:pPr>
            <a:endParaRPr lang="en-GB" sz="2200" dirty="0" smtClean="0"/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/>
              <a:t>As we look at more </a:t>
            </a:r>
            <a:r>
              <a:rPr lang="en-GB" sz="2200" dirty="0" smtClean="0"/>
              <a:t>points (simultaneously), </a:t>
            </a:r>
            <a:r>
              <a:rPr lang="en-GB" sz="2200" dirty="0"/>
              <a:t>it becomes </a:t>
            </a:r>
            <a:r>
              <a:rPr lang="en-GB" sz="2200" dirty="0" smtClean="0"/>
              <a:t>likely </a:t>
            </a:r>
            <a:r>
              <a:rPr lang="en-GB" sz="2200" dirty="0"/>
              <a:t>that </a:t>
            </a:r>
            <a:r>
              <a:rPr lang="en-GB" sz="2200" dirty="0" smtClean="0"/>
              <a:t>the CI will not contain the true population mean at some point along the curve </a:t>
            </a:r>
          </a:p>
          <a:p>
            <a:pPr marL="0" indent="0">
              <a:buNone/>
            </a:pPr>
            <a:r>
              <a:rPr lang="en-GB" sz="2200" dirty="0" smtClean="0"/>
              <a:t>   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The width of the CI needs to be made larger with every point analysed</a:t>
            </a:r>
            <a:r>
              <a:rPr lang="en-GB" sz="2200" dirty="0" smtClean="0"/>
              <a:t> to ensure the theoretical coverage is maintained</a:t>
            </a:r>
            <a:endParaRPr lang="en-GB" sz="2200" dirty="0"/>
          </a:p>
          <a:p>
            <a:pPr marL="0" indent="0">
              <a:buNone/>
            </a:pPr>
            <a:endParaRPr lang="en-GB" sz="2200" baseline="-25000" dirty="0"/>
          </a:p>
          <a:p>
            <a:endParaRPr lang="en-GB" sz="2200" dirty="0" smtClean="0"/>
          </a:p>
          <a:p>
            <a:endParaRPr lang="en-GB" sz="22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Multiple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7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1450" y="955673"/>
            <a:ext cx="8483600" cy="2359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What is the overall (family-wise) chance that we have committed a Type I error over only </a:t>
            </a:r>
            <a:r>
              <a:rPr lang="en-GB" sz="2200" b="1" dirty="0" smtClean="0"/>
              <a:t>5</a:t>
            </a:r>
            <a:r>
              <a:rPr lang="en-GB" sz="2200" dirty="0" smtClean="0"/>
              <a:t> points on a curve (at the α = 0.05) level?</a:t>
            </a:r>
          </a:p>
          <a:p>
            <a:pPr>
              <a:buFont typeface="Wingdings" charset="2"/>
              <a:buChar char="Ø"/>
            </a:pPr>
            <a:endParaRPr lang="en-GB" sz="2200" dirty="0"/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 marL="0" indent="0">
              <a:buNone/>
            </a:pPr>
            <a:endParaRPr lang="en-GB" sz="2200" dirty="0">
              <a:sym typeface="Wingdings"/>
            </a:endParaRPr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This error increases with each test!</a:t>
            </a:r>
          </a:p>
          <a:p>
            <a:endParaRPr lang="en-GB" sz="2200" dirty="0" smtClean="0"/>
          </a:p>
          <a:p>
            <a:endParaRPr lang="en-GB" sz="2200" dirty="0"/>
          </a:p>
        </p:txBody>
      </p:sp>
      <p:pic>
        <p:nvPicPr>
          <p:cNvPr id="3" name="Picture 2" descr="Screen Shot 2015-03-04 at 12.27.08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1" b="29305"/>
          <a:stretch/>
        </p:blipFill>
        <p:spPr>
          <a:xfrm>
            <a:off x="501348" y="1872844"/>
            <a:ext cx="5481386" cy="479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7373" y="18832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 </a:t>
            </a:r>
            <a:r>
              <a:rPr lang="en-GB" dirty="0">
                <a:sym typeface="Wingdings"/>
              </a:rPr>
              <a:t> 22.6% </a:t>
            </a:r>
          </a:p>
        </p:txBody>
      </p:sp>
      <p:pic>
        <p:nvPicPr>
          <p:cNvPr id="4" name="Picture 3" descr="mult_pro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2806700"/>
            <a:ext cx="3721099" cy="291216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8275" y="3495673"/>
            <a:ext cx="4597400" cy="103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For 100 points, we are fairly certain that an error has been committed!</a:t>
            </a:r>
            <a:endParaRPr lang="en-GB" sz="2200" dirty="0" smtClean="0">
              <a:sym typeface="Wingdings"/>
            </a:endParaRPr>
          </a:p>
          <a:p>
            <a:endParaRPr lang="en-GB" sz="2200" dirty="0" smtClean="0"/>
          </a:p>
          <a:p>
            <a:endParaRPr lang="en-GB" sz="2200" dirty="0"/>
          </a:p>
        </p:txBody>
      </p:sp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594100"/>
            <a:ext cx="1371826" cy="137795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Multiple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5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1925" y="1012823"/>
            <a:ext cx="8316570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There are a number of “classical” approaches to controlling family-wise error rates:</a:t>
            </a:r>
          </a:p>
          <a:p>
            <a:pPr>
              <a:buFont typeface="Wingdings" charset="2"/>
              <a:buChar char="Ø"/>
            </a:pPr>
            <a:endParaRPr lang="en-GB" sz="2200" dirty="0"/>
          </a:p>
          <a:p>
            <a:pPr>
              <a:buFontTx/>
              <a:buChar char="-"/>
            </a:pPr>
            <a:r>
              <a:rPr lang="en-GB" sz="2200" dirty="0" err="1" smtClean="0"/>
              <a:t>Tukey</a:t>
            </a:r>
            <a:endParaRPr lang="en-GB" sz="2200" dirty="0" smtClean="0"/>
          </a:p>
          <a:p>
            <a:pPr>
              <a:buFontTx/>
              <a:buChar char="-"/>
            </a:pPr>
            <a:r>
              <a:rPr lang="en-GB" sz="2200" dirty="0" err="1" smtClean="0"/>
              <a:t>Scheffe</a:t>
            </a:r>
            <a:endParaRPr lang="en-GB" sz="2200" dirty="0" smtClean="0"/>
          </a:p>
          <a:p>
            <a:pPr>
              <a:buFontTx/>
              <a:buChar char="-"/>
            </a:pPr>
            <a:r>
              <a:rPr lang="en-GB" sz="2200" dirty="0" err="1"/>
              <a:t>Bonferroni</a:t>
            </a:r>
            <a:r>
              <a:rPr lang="en-GB" sz="2200" dirty="0"/>
              <a:t> correction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A </a:t>
            </a:r>
            <a:r>
              <a:rPr lang="en-GB" sz="2200" dirty="0" err="1" smtClean="0">
                <a:sym typeface="Wingdings"/>
              </a:rPr>
              <a:t>Bonferroni</a:t>
            </a:r>
            <a:r>
              <a:rPr lang="en-GB" sz="2200" dirty="0" smtClean="0">
                <a:sym typeface="Wingdings"/>
              </a:rPr>
              <a:t> correction for 101 data points (α</a:t>
            </a:r>
            <a:r>
              <a:rPr lang="en-GB" sz="2200" baseline="-25000" dirty="0" smtClean="0">
                <a:sym typeface="Wingdings"/>
              </a:rPr>
              <a:t>BON</a:t>
            </a:r>
            <a:r>
              <a:rPr lang="en-GB" sz="2200" dirty="0" smtClean="0">
                <a:sym typeface="Wingdings"/>
              </a:rPr>
              <a:t> = 0.0005) would be like putting a 99.995% CI (Too conservative!)</a:t>
            </a:r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We need another approach…</a:t>
            </a:r>
            <a:endParaRPr lang="en-GB" sz="2200" dirty="0"/>
          </a:p>
        </p:txBody>
      </p:sp>
      <p:pic>
        <p:nvPicPr>
          <p:cNvPr id="3" name="Picture 2" descr="Screen Shot 2015-03-05 at 9.21.36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b="19697"/>
          <a:stretch/>
        </p:blipFill>
        <p:spPr>
          <a:xfrm>
            <a:off x="4546600" y="2352675"/>
            <a:ext cx="1803400" cy="571500"/>
          </a:xfrm>
          <a:prstGeom prst="rect">
            <a:avLst/>
          </a:prstGeom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Multiple Comparisons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3352800" y="24892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28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99" y="993278"/>
            <a:ext cx="6306525" cy="4635434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Developed by B. </a:t>
            </a:r>
            <a:r>
              <a:rPr lang="en-GB" sz="2400" dirty="0" err="1" smtClean="0"/>
              <a:t>Efron</a:t>
            </a:r>
            <a:r>
              <a:rPr lang="en-GB" sz="2400" dirty="0" smtClean="0"/>
              <a:t> in 1979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Rare in movement science, but widely cited in other fields (≈ 97 000 times)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Bootstrapping is a purely data driven method where statistical parameters are estimated by </a:t>
            </a:r>
            <a:r>
              <a:rPr lang="en-GB" sz="2400" b="1" dirty="0" smtClean="0"/>
              <a:t>randomly resampling (with replacement)</a:t>
            </a:r>
            <a:r>
              <a:rPr lang="en-GB" sz="2400" dirty="0" smtClean="0"/>
              <a:t> from the sample at hand.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  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 smtClean="0"/>
              <a:t>The Bootstrap Method: Background</a:t>
            </a:r>
            <a:endParaRPr lang="en-US" dirty="0"/>
          </a:p>
        </p:txBody>
      </p:sp>
      <p:pic>
        <p:nvPicPr>
          <p:cNvPr id="2" name="Picture 1" descr="efr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72" y="868912"/>
            <a:ext cx="2117893" cy="3183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593" y="4743590"/>
            <a:ext cx="7094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 e.g. x = {5,12,13}   </a:t>
            </a:r>
            <a:r>
              <a:rPr lang="en-GB" dirty="0">
                <a:sym typeface="Wingdings"/>
              </a:rPr>
              <a:t></a:t>
            </a:r>
            <a:r>
              <a:rPr lang="en-GB" dirty="0"/>
              <a:t>       x</a:t>
            </a:r>
            <a:r>
              <a:rPr lang="en-GB" baseline="-25000" dirty="0"/>
              <a:t>resamp1</a:t>
            </a:r>
            <a:r>
              <a:rPr lang="en-GB" dirty="0"/>
              <a:t> = {5,12,12} 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 smtClean="0"/>
              <a:t>          x</a:t>
            </a:r>
            <a:r>
              <a:rPr lang="en-GB" baseline="-25000" dirty="0" smtClean="0"/>
              <a:t>resamp2</a:t>
            </a:r>
            <a:r>
              <a:rPr lang="en-GB" dirty="0" smtClean="0"/>
              <a:t> </a:t>
            </a:r>
            <a:r>
              <a:rPr lang="en-GB" dirty="0"/>
              <a:t>= {5,  5,13}</a:t>
            </a:r>
          </a:p>
        </p:txBody>
      </p:sp>
      <p:pic>
        <p:nvPicPr>
          <p:cNvPr id="5" name="Picture 4" descr="how-to-choose-billiards-ball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4414839"/>
            <a:ext cx="2108200" cy="11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83753"/>
            <a:ext cx="8440125" cy="8069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 smtClean="0"/>
              <a:t>We usually have to rely on a single sample and use theoretical  arguments to make inferences about the population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4800" y="1895229"/>
            <a:ext cx="5626100" cy="2702171"/>
            <a:chOff x="304800" y="1895229"/>
            <a:chExt cx="5626100" cy="2702171"/>
          </a:xfrm>
        </p:grpSpPr>
        <p:pic>
          <p:nvPicPr>
            <p:cNvPr id="11" name="Picture 10" descr="Screen Shot 2015-03-05 at 7.41.50 PM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54"/>
            <a:stretch/>
          </p:blipFill>
          <p:spPr>
            <a:xfrm>
              <a:off x="304800" y="1895229"/>
              <a:ext cx="1771192" cy="2700000"/>
            </a:xfrm>
            <a:prstGeom prst="rect">
              <a:avLst/>
            </a:prstGeom>
          </p:spPr>
        </p:pic>
        <p:pic>
          <p:nvPicPr>
            <p:cNvPr id="2" name="Picture 1" descr="Screen Shot 2015-03-05 at 7.45.10 P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1905000"/>
              <a:ext cx="3860800" cy="2692400"/>
            </a:xfrm>
            <a:prstGeom prst="rect">
              <a:avLst/>
            </a:prstGeom>
          </p:spPr>
        </p:pic>
      </p:grpSp>
      <p:pic>
        <p:nvPicPr>
          <p:cNvPr id="6" name="Picture 5" descr="Screen Shot 2015-03-05 at 7.53.55 P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1905000"/>
            <a:ext cx="1911350" cy="26554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2833" y="4762500"/>
            <a:ext cx="31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</a:t>
            </a:r>
            <a:r>
              <a:rPr lang="en-US" dirty="0" smtClean="0">
                <a:sym typeface="Wingdings"/>
              </a:rPr>
              <a:t> population</a:t>
            </a:r>
            <a:endParaRPr lang="en-US" dirty="0"/>
          </a:p>
        </p:txBody>
      </p:sp>
      <p:pic>
        <p:nvPicPr>
          <p:cNvPr id="14" name="Picture 13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171700" y="2717800"/>
            <a:ext cx="1828800" cy="1193800"/>
          </a:xfrm>
          <a:prstGeom prst="rect">
            <a:avLst/>
          </a:prstGeom>
        </p:spPr>
      </p:pic>
      <p:pic>
        <p:nvPicPr>
          <p:cNvPr id="15" name="Picture 14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3898900" y="2006600"/>
            <a:ext cx="1930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45653"/>
            <a:ext cx="8643325" cy="8704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/>
              <a:t>I</a:t>
            </a:r>
            <a:r>
              <a:rPr lang="en-GB" dirty="0" smtClean="0"/>
              <a:t>f we could collect many single random samples (SRS), we would know the shape of the sampling distribution and not have to worry about theory…</a:t>
            </a: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pic>
        <p:nvPicPr>
          <p:cNvPr id="11" name="Picture 10" descr="Screen Shot 2015-03-05 at 7.41.50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123830"/>
            <a:ext cx="6316496" cy="2854570"/>
          </a:xfrm>
          <a:prstGeom prst="rect">
            <a:avLst/>
          </a:prstGeom>
        </p:spPr>
      </p:pic>
      <p:pic>
        <p:nvPicPr>
          <p:cNvPr id="6" name="Picture 5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324099" y="2400300"/>
            <a:ext cx="2451101" cy="2197100"/>
          </a:xfrm>
          <a:prstGeom prst="rect">
            <a:avLst/>
          </a:prstGeom>
        </p:spPr>
      </p:pic>
      <p:pic>
        <p:nvPicPr>
          <p:cNvPr id="9" name="Picture 8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4597399" y="2336800"/>
            <a:ext cx="2108201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7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45653"/>
            <a:ext cx="8973525" cy="8069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 smtClean="0"/>
              <a:t>The Bootstrap uses a single sample to create a Bootstrap distribution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pic>
        <p:nvPicPr>
          <p:cNvPr id="5" name="Picture 4" descr="Screen Shot 2015-03-05 at 7.56.10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409700"/>
            <a:ext cx="8026400" cy="25654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70475" y="4196853"/>
            <a:ext cx="8973525" cy="164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dirty="0" smtClean="0"/>
              <a:t>The sample itself is treated as the population, from which many Bootstrap samples are draw!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>
              <a:buFont typeface="Wingdings" charset="2"/>
              <a:buChar char="Ø"/>
            </a:pPr>
            <a:r>
              <a:rPr lang="en-GB" dirty="0" smtClean="0"/>
              <a:t>The Bootstrap samples reproduce what we would expect from theory (Singh et al. 2010) </a:t>
            </a:r>
          </a:p>
          <a:p>
            <a:pPr>
              <a:buFont typeface="Wingdings" charset="2"/>
              <a:buChar char="Ø"/>
            </a:pPr>
            <a:endParaRPr lang="en-GB" dirty="0" smtClean="0"/>
          </a:p>
          <a:p>
            <a:pPr marL="0" indent="0">
              <a:buFont typeface="Wingdings" pitchFamily="2" charset="2"/>
              <a:buNone/>
            </a:pPr>
            <a:endParaRPr lang="en-GB" b="1" dirty="0" smtClean="0"/>
          </a:p>
          <a:p>
            <a:pPr marL="0" indent="0">
              <a:buFont typeface="Wingdings" pitchFamily="2" charset="2"/>
              <a:buNone/>
            </a:pPr>
            <a:endParaRPr lang="en-GB" b="1" dirty="0" smtClean="0"/>
          </a:p>
          <a:p>
            <a:pPr marL="0" indent="0">
              <a:buFont typeface="Wingdings" pitchFamily="2" charset="2"/>
              <a:buNone/>
            </a:pPr>
            <a:endParaRPr lang="en-GB" dirty="0" smtClean="0"/>
          </a:p>
        </p:txBody>
      </p:sp>
      <p:pic>
        <p:nvPicPr>
          <p:cNvPr id="9" name="Picture 8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057399" y="1511300"/>
            <a:ext cx="2451101" cy="2197100"/>
          </a:xfrm>
          <a:prstGeom prst="rect">
            <a:avLst/>
          </a:prstGeom>
        </p:spPr>
      </p:pic>
      <p:pic>
        <p:nvPicPr>
          <p:cNvPr id="11" name="Picture 10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4622799" y="1511300"/>
            <a:ext cx="3822701" cy="24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11749" y="990600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Knee Osteoarthritis (OA) study</a:t>
            </a:r>
          </a:p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r>
              <a:rPr lang="en-GB" sz="2400" dirty="0" smtClean="0"/>
              <a:t>Compute the 95% CI at one-point along the curve (max in stance) for the OA group (red) using theory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-Access data at: </a:t>
            </a:r>
            <a:r>
              <a:rPr lang="en-GB" sz="2400" dirty="0" smtClean="0">
                <a:hlinkClick r:id="rId4"/>
              </a:rPr>
              <a:t>https</a:t>
            </a:r>
            <a:r>
              <a:rPr lang="en-GB" sz="2400" dirty="0">
                <a:hlinkClick r:id="rId4"/>
              </a:rPr>
              <a:t>://github.com/PhilD001/Bootstrap-</a:t>
            </a:r>
            <a:r>
              <a:rPr lang="en-GB" sz="2400" dirty="0" smtClean="0">
                <a:hlinkClick r:id="rId4"/>
              </a:rPr>
              <a:t>Curves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-Load </a:t>
            </a:r>
            <a:r>
              <a:rPr lang="en-GB" sz="2400" dirty="0" smtClean="0"/>
              <a:t>Presentation Material/</a:t>
            </a:r>
            <a:r>
              <a:rPr lang="en-GB" sz="2400" dirty="0" err="1" smtClean="0"/>
              <a:t>test_data.xlsx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</a:t>
            </a:r>
            <a:r>
              <a:rPr lang="en-US" dirty="0" smtClean="0"/>
              <a:t>An exercise</a:t>
            </a:r>
            <a:endParaRPr lang="en-US" dirty="0"/>
          </a:p>
        </p:txBody>
      </p:sp>
      <p:pic>
        <p:nvPicPr>
          <p:cNvPr id="13" name="Picture 12" descr="grou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6" y="2959794"/>
            <a:ext cx="2814114" cy="259010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7137400" y="4102100"/>
            <a:ext cx="482600" cy="990600"/>
          </a:xfrm>
          <a:prstGeom prst="ellipse">
            <a:avLst/>
          </a:prstGeom>
          <a:solidFill>
            <a:schemeClr val="bg2">
              <a:alpha val="5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5" name="Picture 24" descr="Screen Shot 2015-03-05 at 8.56.56 P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714750"/>
            <a:ext cx="2641600" cy="1079500"/>
          </a:xfrm>
          <a:prstGeom prst="rect">
            <a:avLst/>
          </a:prstGeom>
        </p:spPr>
      </p:pic>
      <p:pic>
        <p:nvPicPr>
          <p:cNvPr id="15" name="Picture 14" descr="Screen Shot 2015-03-05 at 9.48.17 P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62450"/>
            <a:ext cx="1574800" cy="647700"/>
          </a:xfrm>
          <a:prstGeom prst="rect">
            <a:avLst/>
          </a:prstGeom>
        </p:spPr>
      </p:pic>
      <p:pic>
        <p:nvPicPr>
          <p:cNvPr id="21" name="Picture 20" descr="Screen Shot 2015-03-05 at 9.48.10 P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3581400"/>
            <a:ext cx="1562100" cy="660400"/>
          </a:xfrm>
          <a:prstGeom prst="rect">
            <a:avLst/>
          </a:prstGeom>
        </p:spPr>
      </p:pic>
      <p:pic>
        <p:nvPicPr>
          <p:cNvPr id="27" name="Picture 26" descr="Screen Shot 2015-03-05 at 9.49.53 P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181600"/>
            <a:ext cx="1955800" cy="533400"/>
          </a:xfrm>
          <a:prstGeom prst="rect">
            <a:avLst/>
          </a:prstGeom>
        </p:spPr>
      </p:pic>
      <p:pic>
        <p:nvPicPr>
          <p:cNvPr id="28" name="Picture 27" descr="Screen Shot 2015-03-05 at 9.48.51 P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67300"/>
            <a:ext cx="2819400" cy="6604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 rot="16200000">
            <a:off x="831855" y="3956056"/>
            <a:ext cx="800104" cy="4317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 rot="16200000">
            <a:off x="1555756" y="3968755"/>
            <a:ext cx="800104" cy="4317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 rot="16200000">
            <a:off x="2082806" y="3975105"/>
            <a:ext cx="850903" cy="5460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" name="Picture 1" descr="index.jpg"/>
          <p:cNvPicPr>
            <a:picLocks noChangeAspect="1"/>
          </p:cNvPicPr>
          <p:nvPr/>
        </p:nvPicPr>
        <p:blipFill>
          <a:blip r:embed="rId11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0" y="168148"/>
            <a:ext cx="1094014" cy="10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99" y="1006473"/>
            <a:ext cx="8821126" cy="411162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Introduction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Variability in motion curves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Statistical analysis of motion curves 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Concluding remarks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Question/Answer period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pic>
        <p:nvPicPr>
          <p:cNvPr id="2" name="Picture 1" descr="clipboard-list-outline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901700"/>
            <a:ext cx="401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3-24 at 4.28.10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071099"/>
            <a:ext cx="4216400" cy="2775474"/>
          </a:xfrm>
          <a:prstGeom prst="rect">
            <a:avLst/>
          </a:prstGeom>
        </p:spPr>
      </p:pic>
      <p:pic>
        <p:nvPicPr>
          <p:cNvPr id="4" name="Picture 3" descr="Screen Shot 2015-03-24 at 4.25.14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"/>
          <a:stretch/>
        </p:blipFill>
        <p:spPr>
          <a:xfrm>
            <a:off x="241300" y="3028360"/>
            <a:ext cx="6460782" cy="2762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7182826" cy="1016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Computing the 95% CI using the percentile</a:t>
            </a:r>
          </a:p>
          <a:p>
            <a:pPr marL="0" indent="0">
              <a:buNone/>
            </a:pPr>
            <a:r>
              <a:rPr lang="en-GB" sz="2400" dirty="0" smtClean="0"/>
              <a:t>Bootstrap approach in SPSS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</a:t>
            </a:r>
          </a:p>
          <a:p>
            <a:pPr marL="0" indent="0">
              <a:buNone/>
            </a:pPr>
            <a:r>
              <a:rPr lang="en-GB" sz="2400" dirty="0" smtClean="0"/>
              <a:t> 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803400"/>
            <a:ext cx="8839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dirty="0" smtClean="0"/>
              <a:t>Open file “</a:t>
            </a:r>
            <a:r>
              <a:rPr lang="en-US" dirty="0" err="1" smtClean="0"/>
              <a:t>test_data.sav</a:t>
            </a:r>
            <a:r>
              <a:rPr lang="en-US" dirty="0" smtClean="0"/>
              <a:t>” (contains data for red group)</a:t>
            </a:r>
          </a:p>
          <a:p>
            <a:pPr marL="457200" indent="-457200">
              <a:buAutoNum type="arabicParenBoth"/>
            </a:pPr>
            <a:r>
              <a:rPr lang="en-US" dirty="0" smtClean="0"/>
              <a:t>Navigate to: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Explore  Bootstrap</a:t>
            </a:r>
          </a:p>
          <a:p>
            <a:pPr marL="457200" indent="-457200">
              <a:buAutoNum type="arabicParenBoth"/>
            </a:pPr>
            <a:r>
              <a:rPr lang="en-US" dirty="0"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hoose “percentile approach”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2984506" y="3695700"/>
            <a:ext cx="622294" cy="5080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/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Picture 13" descr="Screen Shot 2015-03-24 at 4.21.52 PM.jpg"/>
          <p:cNvPicPr>
            <a:picLocks noChangeAspect="1"/>
          </p:cNvPicPr>
          <p:nvPr/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177800"/>
            <a:ext cx="1508189" cy="14859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5346706" y="3505200"/>
            <a:ext cx="1422394" cy="5080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/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507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nsity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5" y="1955800"/>
            <a:ext cx="4493095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10" name="Picture 9" descr="Screen Shot 2015-03-24 at 4.21.52 PM.jpg"/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177800"/>
            <a:ext cx="1508189" cy="1485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16002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arenBoth"/>
            </a:pPr>
            <a:r>
              <a:rPr lang="en-US" dirty="0" smtClean="0"/>
              <a:t>1000 Bootstrap estimates of the mean are computed</a:t>
            </a:r>
          </a:p>
          <a:p>
            <a:pPr algn="just"/>
            <a:endParaRPr lang="en-US" dirty="0" smtClean="0"/>
          </a:p>
          <a:p>
            <a:pPr marL="457200" indent="-457200" algn="just">
              <a:buAutoNum type="arabicParenBoth"/>
            </a:pPr>
            <a:r>
              <a:rPr lang="en-US" dirty="0"/>
              <a:t>1000 Bootstrap estimates of the mean </a:t>
            </a:r>
            <a:r>
              <a:rPr lang="en-US" dirty="0" smtClean="0"/>
              <a:t>are sorted</a:t>
            </a:r>
          </a:p>
          <a:p>
            <a:pPr algn="just"/>
            <a:endParaRPr lang="en-US" dirty="0" smtClean="0"/>
          </a:p>
          <a:p>
            <a:pPr marL="457200" indent="-457200" algn="just">
              <a:buAutoNum type="arabicParenBoth"/>
            </a:pPr>
            <a:r>
              <a:rPr lang="en-US" dirty="0" smtClean="0">
                <a:sym typeface="Wingdings"/>
              </a:rPr>
              <a:t>Means corresponding to the 2.5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and 97.5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percentile are chose as CI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475" y="918002"/>
            <a:ext cx="570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Percentile Bootstrap procedure in SPSS:</a:t>
            </a:r>
          </a:p>
        </p:txBody>
      </p:sp>
      <p:pic>
        <p:nvPicPr>
          <p:cNvPr id="4" name="Picture 3" descr="datasam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5" y="1955800"/>
            <a:ext cx="44930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24449" y="965200"/>
            <a:ext cx="8770326" cy="46609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Computing the 95% CI using the </a:t>
            </a:r>
            <a:r>
              <a:rPr lang="en-GB" sz="2400" dirty="0" smtClean="0"/>
              <a:t>Bootstrap-t 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approach </a:t>
            </a:r>
            <a:r>
              <a:rPr lang="en-GB" sz="2400" dirty="0"/>
              <a:t>in </a:t>
            </a:r>
            <a:r>
              <a:rPr lang="en-GB" sz="2400" dirty="0" smtClean="0"/>
              <a:t>Matlab: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 </a:t>
            </a:r>
          </a:p>
          <a:p>
            <a:pPr marL="0" indent="0">
              <a:buNone/>
            </a:pPr>
            <a:r>
              <a:rPr lang="en-GB" sz="2400" dirty="0" smtClean="0"/>
              <a:t>(1) Compute </a:t>
            </a:r>
            <a:r>
              <a:rPr lang="en-GB" sz="2400" dirty="0" smtClean="0"/>
              <a:t>1000 estimates of the mean of the sample data: </a:t>
            </a:r>
          </a:p>
          <a:p>
            <a:pPr>
              <a:buFontTx/>
              <a:buChar char="-"/>
            </a:pPr>
            <a:endParaRPr lang="en-GB" sz="2400" dirty="0"/>
          </a:p>
          <a:p>
            <a:pPr>
              <a:buFontTx/>
              <a:buChar char="-"/>
            </a:pPr>
            <a:endParaRPr lang="en-GB" sz="2400" dirty="0" smtClean="0"/>
          </a:p>
          <a:p>
            <a:pPr>
              <a:buFontTx/>
              <a:buChar char="-"/>
            </a:pPr>
            <a:endParaRPr lang="en-GB" sz="2400" dirty="0"/>
          </a:p>
          <a:p>
            <a:pPr>
              <a:buFontTx/>
              <a:buChar char="-"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(2) Use the original CI formula to compute Bootstrap CI: 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2" name="Picture 1" descr="Screen Shot 2015-03-09 at 10.33.34 A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" b="2553"/>
          <a:stretch/>
        </p:blipFill>
        <p:spPr>
          <a:xfrm>
            <a:off x="676275" y="2372783"/>
            <a:ext cx="4708525" cy="484718"/>
          </a:xfrm>
          <a:prstGeom prst="rect">
            <a:avLst/>
          </a:prstGeom>
        </p:spPr>
      </p:pic>
      <p:pic>
        <p:nvPicPr>
          <p:cNvPr id="14" name="Picture 13" descr="Screen Shot 2015-03-05 at 8.56.56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15883"/>
          <a:stretch/>
        </p:blipFill>
        <p:spPr>
          <a:xfrm>
            <a:off x="644525" y="4127500"/>
            <a:ext cx="2641600" cy="825500"/>
          </a:xfrm>
          <a:prstGeom prst="rect">
            <a:avLst/>
          </a:prstGeom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80" y="88900"/>
            <a:ext cx="1900420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5" name="Picture 4" descr="Screen Shot 2015-03-09 at 10.44.04 A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2520950"/>
            <a:ext cx="4572000" cy="1739900"/>
          </a:xfrm>
          <a:prstGeom prst="rect">
            <a:avLst/>
          </a:prstGeom>
        </p:spPr>
      </p:pic>
      <p:pic>
        <p:nvPicPr>
          <p:cNvPr id="10" name="Picture 9" descr="Screen Shot 2015-03-05 at 8.56.56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3" b="15883"/>
          <a:stretch/>
        </p:blipFill>
        <p:spPr>
          <a:xfrm>
            <a:off x="6159500" y="1498600"/>
            <a:ext cx="2641600" cy="8128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 rot="16200000">
            <a:off x="8020054" y="1631955"/>
            <a:ext cx="736604" cy="571494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475" y="908477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the 95% CI using the Bootstrap-t </a:t>
            </a:r>
          </a:p>
          <a:p>
            <a:pPr marL="0" indent="0">
              <a:buNone/>
            </a:pPr>
            <a:r>
              <a:rPr lang="en-GB" dirty="0"/>
              <a:t>approach in Matlab</a:t>
            </a:r>
            <a:r>
              <a:rPr lang="en-GB" dirty="0" smtClean="0"/>
              <a:t>:</a:t>
            </a:r>
          </a:p>
        </p:txBody>
      </p:sp>
      <p:pic>
        <p:nvPicPr>
          <p:cNvPr id="16" name="Picture 15" descr="images.jpg"/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80" y="0"/>
            <a:ext cx="1570220" cy="11972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7475" y="188903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(3) Compute overall mean: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(4) Compute standard error  </a:t>
            </a:r>
            <a:endParaRPr lang="en-GB" dirty="0"/>
          </a:p>
        </p:txBody>
      </p:sp>
      <p:pic>
        <p:nvPicPr>
          <p:cNvPr id="6" name="Picture 5" descr="Screen Shot 2015-03-24 at 4.48.45 PM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0"/>
          <a:stretch/>
        </p:blipFill>
        <p:spPr>
          <a:xfrm>
            <a:off x="625475" y="2533650"/>
            <a:ext cx="3508375" cy="654050"/>
          </a:xfrm>
          <a:prstGeom prst="rect">
            <a:avLst/>
          </a:prstGeom>
        </p:spPr>
      </p:pic>
      <p:pic>
        <p:nvPicPr>
          <p:cNvPr id="18" name="Picture 17" descr="Screen Shot 2015-03-09 at 11.00.10 AM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r="8970" b="21694"/>
          <a:stretch/>
        </p:blipFill>
        <p:spPr>
          <a:xfrm>
            <a:off x="657225" y="5034498"/>
            <a:ext cx="2720975" cy="388402"/>
          </a:xfrm>
          <a:prstGeom prst="rect">
            <a:avLst/>
          </a:prstGeom>
        </p:spPr>
      </p:pic>
      <p:pic>
        <p:nvPicPr>
          <p:cNvPr id="19" name="Picture 18" descr="Screen Shot 2015-03-09 at 11.01.02 A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953000"/>
            <a:ext cx="1701800" cy="5080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 rot="16200000">
            <a:off x="6788158" y="1606555"/>
            <a:ext cx="774700" cy="55879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572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2699" y="1927225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(5) Compute c</a:t>
            </a:r>
            <a:r>
              <a:rPr lang="en-GB" sz="2400" baseline="-25000" dirty="0" smtClean="0"/>
              <a:t>α</a:t>
            </a:r>
            <a:r>
              <a:rPr lang="en-GB" sz="2400" dirty="0" smtClean="0"/>
              <a:t> statistic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pic>
        <p:nvPicPr>
          <p:cNvPr id="25" name="Picture 24" descr="Screen Shot 2015-03-05 at 8.56.56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15883"/>
          <a:stretch/>
        </p:blipFill>
        <p:spPr>
          <a:xfrm>
            <a:off x="6502400" y="965200"/>
            <a:ext cx="2641600" cy="825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8013700" y="952500"/>
            <a:ext cx="431800" cy="8001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84150" y="2212975"/>
            <a:ext cx="56896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 sz="2400" b="1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Recall that t-table values are based on t-statistic: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Bootstrap version: 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/>
              <a:t>We get </a:t>
            </a:r>
            <a:r>
              <a:rPr lang="en-GB" sz="2400" i="1" dirty="0" smtClean="0"/>
              <a:t>1000</a:t>
            </a:r>
            <a:r>
              <a:rPr lang="en-GB" sz="2400" dirty="0" smtClean="0"/>
              <a:t> </a:t>
            </a:r>
            <a:r>
              <a:rPr lang="en-GB" sz="2400" dirty="0"/>
              <a:t>estimates of the t-</a:t>
            </a:r>
            <a:r>
              <a:rPr lang="en-GB" sz="2400" dirty="0" smtClean="0"/>
              <a:t>statistic, extract 97.5% percentile value: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Finally: 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baseline="-250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</p:txBody>
      </p:sp>
      <p:pic>
        <p:nvPicPr>
          <p:cNvPr id="2" name="Picture 1" descr="Screen Shot 2015-03-09 at 11.18.49 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2327616"/>
            <a:ext cx="2590801" cy="783884"/>
          </a:xfrm>
          <a:prstGeom prst="rect">
            <a:avLst/>
          </a:prstGeom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10" name="Picture 9" descr="Screen Shot 2015-03-09 at 11.23.25 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3238500"/>
            <a:ext cx="2222500" cy="660400"/>
          </a:xfrm>
          <a:prstGeom prst="rect">
            <a:avLst/>
          </a:prstGeom>
        </p:spPr>
      </p:pic>
      <p:pic>
        <p:nvPicPr>
          <p:cNvPr id="7" name="Picture 6" descr="t_b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943170"/>
            <a:ext cx="2400300" cy="1810826"/>
          </a:xfrm>
          <a:prstGeom prst="rect">
            <a:avLst/>
          </a:prstGeom>
        </p:spPr>
      </p:pic>
      <p:pic>
        <p:nvPicPr>
          <p:cNvPr id="14" name="Picture 13" descr="Screen Shot 2015-03-24 at 5.01.45 P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4812058"/>
            <a:ext cx="3130550" cy="7505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6525" y="908477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the 95% CI using the Bootstrap-t </a:t>
            </a:r>
          </a:p>
          <a:p>
            <a:pPr marL="0" indent="0">
              <a:buNone/>
            </a:pPr>
            <a:r>
              <a:rPr lang="en-GB" dirty="0"/>
              <a:t>approach in Matlab</a:t>
            </a:r>
            <a:r>
              <a:rPr lang="en-GB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8537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Comparison of CI computation approaches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950648"/>
              </p:ext>
            </p:extLst>
          </p:nvPr>
        </p:nvGraphicFramePr>
        <p:xfrm>
          <a:off x="368300" y="1485900"/>
          <a:ext cx="8610600" cy="293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102"/>
                <a:gridCol w="1664454"/>
                <a:gridCol w="1639344"/>
                <a:gridCol w="1610928"/>
                <a:gridCol w="1703772"/>
              </a:tblGrid>
              <a:tr h="6413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Student-t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Bootstrap-%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(SPSS)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Bootstrap-t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(Matlab)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548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Mean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12.29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41302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Standard error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</a:tr>
              <a:tr h="37154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r>
                        <a:rPr lang="en-US" b="1" baseline="-25000" dirty="0" smtClean="0"/>
                        <a:t>α</a:t>
                      </a:r>
                      <a:endParaRPr lang="en-US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2.22</a:t>
                      </a:r>
                    </a:p>
                  </a:txBody>
                  <a:tcPr/>
                </a:tc>
              </a:tr>
              <a:tr h="641302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CI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[11.07, 13.5]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[11.01, 13.57]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[11.22, 13.48]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[10.95, 13.64]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325" y="4653796"/>
            <a:ext cx="8585200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GB" sz="2200" dirty="0" smtClean="0"/>
              <a:t>Bootstrap-t most conservative</a:t>
            </a:r>
          </a:p>
          <a:p>
            <a:pPr>
              <a:buFont typeface="Wingdings" charset="2"/>
              <a:buChar char="Ø"/>
            </a:pPr>
            <a:endParaRPr lang="en-US" sz="2200" b="1" baseline="-25000" dirty="0" smtClean="0"/>
          </a:p>
          <a:p>
            <a:pPr>
              <a:buFont typeface="Wingdings" charset="2"/>
              <a:buChar char="Ø"/>
            </a:pPr>
            <a:r>
              <a:rPr lang="en-US" sz="2200" dirty="0" smtClean="0"/>
              <a:t>Can be expanded to curve analysis</a:t>
            </a:r>
            <a:endParaRPr lang="en-US" sz="2200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sp>
        <p:nvSpPr>
          <p:cNvPr id="10" name="Oval 9"/>
          <p:cNvSpPr/>
          <p:nvPr/>
        </p:nvSpPr>
        <p:spPr bwMode="auto">
          <a:xfrm rot="5400000">
            <a:off x="7378700" y="3238500"/>
            <a:ext cx="431800" cy="8001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5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41300" y="952500"/>
            <a:ext cx="8821126" cy="720727"/>
          </a:xfrm>
        </p:spPr>
        <p:txBody>
          <a:bodyPr/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12725" y="844579"/>
            <a:ext cx="8647826" cy="679422"/>
          </a:xfrm>
        </p:spPr>
        <p:txBody>
          <a:bodyPr/>
          <a:lstStyle/>
          <a:p>
            <a:r>
              <a:rPr lang="en-US" sz="2400" b="1" dirty="0" smtClean="0"/>
              <a:t>From confidence intervals to confidence bands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92075" y="1575306"/>
            <a:ext cx="8585200" cy="3272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CA" sz="2200" dirty="0" smtClean="0"/>
              <a:t> How can we adjust the t-statistic (</a:t>
            </a:r>
            <a:r>
              <a:rPr lang="en-US" sz="2000" dirty="0" smtClean="0"/>
              <a:t>c</a:t>
            </a:r>
            <a:r>
              <a:rPr lang="en-US" sz="2000" baseline="-25000" dirty="0" smtClean="0"/>
              <a:t>α</a:t>
            </a:r>
            <a:r>
              <a:rPr lang="en-US" sz="2000" dirty="0" smtClean="0"/>
              <a:t>)</a:t>
            </a:r>
            <a:r>
              <a:rPr lang="en-CA" sz="2200" dirty="0" smtClean="0"/>
              <a:t> for entire curve?</a:t>
            </a:r>
          </a:p>
          <a:p>
            <a:pPr>
              <a:buFont typeface="Wingdings" charset="2"/>
              <a:buChar char="Ø"/>
            </a:pPr>
            <a:endParaRPr lang="en-CA" sz="2200" dirty="0" smtClean="0"/>
          </a:p>
          <a:p>
            <a:r>
              <a:rPr lang="en-CA" sz="2200" dirty="0" smtClean="0">
                <a:sym typeface="Wingdings"/>
              </a:rPr>
              <a:t> </a:t>
            </a:r>
            <a:r>
              <a:rPr lang="en-CA" sz="2200" dirty="0" smtClean="0"/>
              <a:t>Recall: we want the confidence band (CB) to include the true    </a:t>
            </a:r>
          </a:p>
          <a:p>
            <a:r>
              <a:rPr lang="en-CA" sz="2200" dirty="0" smtClean="0"/>
              <a:t>    mean 95% of the time </a:t>
            </a:r>
            <a:endParaRPr lang="en-CA" sz="2200" baseline="-25000" dirty="0" smtClean="0"/>
          </a:p>
          <a:p>
            <a:endParaRPr lang="en-CA" sz="2200" baseline="-25000" dirty="0"/>
          </a:p>
          <a:p>
            <a:pPr marL="342900" indent="-342900">
              <a:buFont typeface="Wingdings" charset="2"/>
              <a:buChar char="Ø"/>
            </a:pPr>
            <a:r>
              <a:rPr lang="en-CA" sz="2200" dirty="0" smtClean="0"/>
              <a:t>For a curve, t</a:t>
            </a:r>
            <a:r>
              <a:rPr lang="en-CA" sz="2200" baseline="-25000" dirty="0" smtClean="0"/>
              <a:t>b</a:t>
            </a:r>
            <a:r>
              <a:rPr lang="en-CA" sz="2200" dirty="0" smtClean="0"/>
              <a:t> is (</a:t>
            </a:r>
            <a:r>
              <a:rPr lang="en-CA" sz="2200" dirty="0" err="1" smtClean="0"/>
              <a:t>Lenhoff</a:t>
            </a:r>
            <a:r>
              <a:rPr lang="en-CA" sz="2200" dirty="0" smtClean="0"/>
              <a:t> 1999)</a:t>
            </a:r>
          </a:p>
          <a:p>
            <a:endParaRPr lang="en-US" sz="2000" dirty="0" smtClean="0"/>
          </a:p>
          <a:p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This band contains 950 of the 1000</a:t>
            </a:r>
          </a:p>
          <a:p>
            <a:r>
              <a:rPr lang="en-US" sz="2000" dirty="0" smtClean="0"/>
              <a:t>     Bootstrap mean estimates</a:t>
            </a: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CA" sz="2200" dirty="0" smtClean="0"/>
          </a:p>
        </p:txBody>
      </p:sp>
      <p:pic>
        <p:nvPicPr>
          <p:cNvPr id="4" name="Picture 3" descr="Screen Shot 2015-03-09 at 12.02.25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516" b="19196"/>
          <a:stretch/>
        </p:blipFill>
        <p:spPr>
          <a:xfrm>
            <a:off x="4762499" y="3200400"/>
            <a:ext cx="4142509" cy="99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6525" y="156002"/>
            <a:ext cx="8026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Curve Variability: </a:t>
            </a:r>
            <a:r>
              <a:rPr lang="en-US" sz="3200" dirty="0" smtClean="0">
                <a:latin typeface="Arial"/>
                <a:cs typeface="Arial"/>
              </a:rPr>
              <a:t>The Bootstrap Approach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8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8821126" cy="1000127"/>
          </a:xfrm>
        </p:spPr>
        <p:txBody>
          <a:bodyPr/>
          <a:lstStyle/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r>
              <a:rPr lang="en-GB" sz="2400" dirty="0" smtClean="0"/>
              <a:t> 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8900" y="940306"/>
            <a:ext cx="89027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(1) CI computed as before, except c</a:t>
            </a:r>
            <a:r>
              <a:rPr lang="en-GB" sz="2000" baseline="-25000" dirty="0" smtClean="0"/>
              <a:t>α</a:t>
            </a:r>
            <a:r>
              <a:rPr lang="en-GB" sz="2000" dirty="0" smtClean="0"/>
              <a:t> statistic is estimated over entire curve:</a:t>
            </a:r>
          </a:p>
          <a:p>
            <a:endParaRPr lang="en-GB" sz="2000" dirty="0"/>
          </a:p>
          <a:p>
            <a:pPr marL="342900" indent="-342900">
              <a:buFont typeface="Wingdings" charset="2"/>
              <a:buChar char="Ø"/>
            </a:pPr>
            <a:r>
              <a:rPr lang="en-CA" sz="2200" dirty="0" smtClean="0"/>
              <a:t>We get </a:t>
            </a:r>
            <a:r>
              <a:rPr lang="en-US" sz="2000" dirty="0" smtClean="0"/>
              <a:t>c</a:t>
            </a:r>
            <a:r>
              <a:rPr lang="en-US" sz="2000" baseline="-25000" dirty="0" smtClean="0"/>
              <a:t>α </a:t>
            </a:r>
            <a:r>
              <a:rPr lang="en-US" sz="2000" dirty="0" smtClean="0"/>
              <a:t>= 3.18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This variability cloud is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representative of the true CI </a:t>
            </a:r>
            <a:endParaRPr lang="en-US" sz="2000" dirty="0"/>
          </a:p>
          <a:p>
            <a:r>
              <a:rPr lang="en-US" sz="2000" dirty="0" smtClean="0"/>
              <a:t>     level (95%) over the entire curve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>
                <a:sym typeface="Wingdings"/>
              </a:rPr>
              <a:t>“pay the price” for having </a:t>
            </a:r>
            <a:endParaRPr lang="en-US" sz="2000" dirty="0" smtClean="0">
              <a:sym typeface="Wingdings"/>
            </a:endParaRPr>
          </a:p>
          <a:p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     confidence </a:t>
            </a:r>
            <a:r>
              <a:rPr lang="en-US" sz="2000" dirty="0">
                <a:sym typeface="Wingdings"/>
              </a:rPr>
              <a:t>in the variability </a:t>
            </a:r>
          </a:p>
          <a:p>
            <a:r>
              <a:rPr lang="en-US" sz="2000" dirty="0">
                <a:sym typeface="Wingdings"/>
              </a:rPr>
              <a:t>     </a:t>
            </a:r>
            <a:r>
              <a:rPr lang="en-US" sz="2000" dirty="0" smtClean="0">
                <a:sym typeface="Wingdings"/>
              </a:rPr>
              <a:t> over </a:t>
            </a:r>
            <a:r>
              <a:rPr lang="en-US" sz="2000" dirty="0">
                <a:sym typeface="Wingdings"/>
              </a:rPr>
              <a:t>entire curve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CA" sz="2200" dirty="0" smtClean="0"/>
          </a:p>
        </p:txBody>
      </p:sp>
      <p:pic>
        <p:nvPicPr>
          <p:cNvPr id="9" name="Picture 8" descr="group2_C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50" y="1678178"/>
            <a:ext cx="4425950" cy="38897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6525" y="156002"/>
            <a:ext cx="8026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Curve Variability: </a:t>
            </a:r>
            <a:r>
              <a:rPr lang="en-US" sz="3200" dirty="0" smtClean="0">
                <a:latin typeface="Arial"/>
                <a:cs typeface="Arial"/>
              </a:rPr>
              <a:t>The Bootstrap Approach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4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84225" y="1512888"/>
            <a:ext cx="2771775" cy="2763837"/>
          </a:xfrm>
          <a:prstGeom prst="ellipse">
            <a:avLst/>
          </a:prstGeom>
          <a:solidFill>
            <a:srgbClr val="000090"/>
          </a:solidFill>
          <a:ln>
            <a:noFill/>
          </a:ln>
          <a:effectLst>
            <a:outerShdw blurRad="63500" dist="317500" dir="5400000" sx="89999" sy="-19000" rotWithShape="0">
              <a:srgbClr val="000000">
                <a:alpha val="1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42239" y="2134281"/>
            <a:ext cx="7772400" cy="1215708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Statistical Analysis of</a:t>
            </a:r>
            <a: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urves</a:t>
            </a:r>
            <a:endParaRPr lang="en-GB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2154" y="1279796"/>
            <a:ext cx="145669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7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Bootstrap Approach</a:t>
            </a:r>
            <a:endParaRPr lang="en-US" sz="31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00025" y="986138"/>
            <a:ext cx="5334000" cy="146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Knee Osteoarthritis (OA) study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/>
              <a:t>Are the conditions significantly different?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/>
              <a:t>Hypotheses:   H</a:t>
            </a:r>
            <a:r>
              <a:rPr lang="en-GB" sz="2200" baseline="-25000" dirty="0" smtClean="0"/>
              <a:t>0</a:t>
            </a:r>
            <a:r>
              <a:rPr lang="en-GB" sz="2200" dirty="0" smtClean="0"/>
              <a:t>(t): </a:t>
            </a:r>
            <a:r>
              <a:rPr lang="en-GB" sz="2200" dirty="0" err="1" smtClean="0">
                <a:solidFill>
                  <a:srgbClr val="FF0000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FF0000"/>
                </a:solidFill>
              </a:rPr>
              <a:t>R</a:t>
            </a:r>
            <a:r>
              <a:rPr lang="en-GB" sz="2200" dirty="0" smtClean="0">
                <a:solidFill>
                  <a:srgbClr val="FF0000"/>
                </a:solidFill>
              </a:rPr>
              <a:t>(t)</a:t>
            </a:r>
            <a:r>
              <a:rPr lang="en-GB" sz="2200" dirty="0" smtClean="0"/>
              <a:t> – </a:t>
            </a:r>
            <a:r>
              <a:rPr lang="en-GB" sz="2200" dirty="0" err="1" smtClean="0">
                <a:solidFill>
                  <a:srgbClr val="3366FF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3366FF"/>
                </a:solidFill>
              </a:rPr>
              <a:t>B</a:t>
            </a:r>
            <a:r>
              <a:rPr lang="en-GB" sz="2200" dirty="0" smtClean="0">
                <a:solidFill>
                  <a:srgbClr val="3366FF"/>
                </a:solidFill>
              </a:rPr>
              <a:t>(t) </a:t>
            </a:r>
            <a:r>
              <a:rPr lang="en-GB" sz="2200" dirty="0" smtClean="0">
                <a:solidFill>
                  <a:schemeClr val="tx2"/>
                </a:solidFill>
              </a:rPr>
              <a:t>= 0            </a:t>
            </a:r>
            <a:endParaRPr lang="en-GB" sz="2200" baseline="-25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200" dirty="0" smtClean="0"/>
              <a:t>                           H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(t): </a:t>
            </a:r>
            <a:r>
              <a:rPr lang="en-GB" sz="2200" dirty="0" err="1" smtClean="0">
                <a:solidFill>
                  <a:srgbClr val="FF0000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FF0000"/>
                </a:solidFill>
              </a:rPr>
              <a:t>R</a:t>
            </a:r>
            <a:r>
              <a:rPr lang="en-GB" sz="2200" dirty="0" smtClean="0">
                <a:solidFill>
                  <a:srgbClr val="FF0000"/>
                </a:solidFill>
              </a:rPr>
              <a:t>(t)</a:t>
            </a:r>
            <a:r>
              <a:rPr lang="en-GB" sz="2200" dirty="0" smtClean="0"/>
              <a:t> </a:t>
            </a:r>
            <a:r>
              <a:rPr lang="en-GB" sz="2200" dirty="0"/>
              <a:t>– </a:t>
            </a:r>
            <a:r>
              <a:rPr lang="en-GB" sz="2200" dirty="0" err="1" smtClean="0">
                <a:solidFill>
                  <a:srgbClr val="3366FF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3366FF"/>
                </a:solidFill>
              </a:rPr>
              <a:t>B</a:t>
            </a:r>
            <a:r>
              <a:rPr lang="en-GB" sz="2200" dirty="0" smtClean="0">
                <a:solidFill>
                  <a:srgbClr val="3366FF"/>
                </a:solidFill>
              </a:rPr>
              <a:t>(t) </a:t>
            </a:r>
            <a:r>
              <a:rPr lang="en-GB" sz="2200" dirty="0" smtClean="0"/>
              <a:t> ≠ 0</a:t>
            </a:r>
            <a:endParaRPr lang="en-GB" sz="22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GB" sz="2200" dirty="0" smtClean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00" y="2832100"/>
            <a:ext cx="5194300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GB" sz="2200" dirty="0"/>
              <a:t>If the difference </a:t>
            </a:r>
            <a:r>
              <a:rPr lang="en-GB" sz="2200" dirty="0" smtClean="0"/>
              <a:t>CB does </a:t>
            </a:r>
            <a:r>
              <a:rPr lang="en-GB" sz="2200" dirty="0"/>
              <a:t>not contain 0, reject H</a:t>
            </a:r>
            <a:r>
              <a:rPr lang="en-GB" sz="2200" baseline="-25000" dirty="0"/>
              <a:t>0 </a:t>
            </a:r>
            <a:endParaRPr lang="en-GB" sz="2200" baseline="-25000" dirty="0" smtClean="0"/>
          </a:p>
          <a:p>
            <a:endParaRPr lang="en-GB" sz="2200" baseline="-25000" dirty="0" smtClean="0"/>
          </a:p>
          <a:p>
            <a:pPr marL="342900" indent="-342900">
              <a:buFont typeface="Wingdings" charset="2"/>
              <a:buChar char="Ø"/>
            </a:pPr>
            <a:r>
              <a:rPr lang="en-GB" sz="2200" dirty="0" smtClean="0"/>
              <a:t>If the difference CB does </a:t>
            </a:r>
          </a:p>
          <a:p>
            <a:r>
              <a:rPr lang="en-GB" sz="2200" dirty="0"/>
              <a:t> </a:t>
            </a:r>
            <a:r>
              <a:rPr lang="en-GB" sz="2200" dirty="0" smtClean="0"/>
              <a:t>   contain 0, fail to reject H</a:t>
            </a:r>
            <a:r>
              <a:rPr lang="en-GB" sz="2200" baseline="-25000" dirty="0" smtClean="0"/>
              <a:t>0</a:t>
            </a:r>
            <a:endParaRPr lang="en-GB" sz="2200" dirty="0"/>
          </a:p>
          <a:p>
            <a:endParaRPr lang="en-US" sz="2200" dirty="0"/>
          </a:p>
        </p:txBody>
      </p:sp>
      <p:pic>
        <p:nvPicPr>
          <p:cNvPr id="23" name="Picture 22" descr="x_dif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76" y="3556000"/>
            <a:ext cx="4786985" cy="21209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59300" y="3771900"/>
            <a:ext cx="1458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Reject H</a:t>
            </a:r>
            <a:r>
              <a:rPr lang="en-US" sz="2200" baseline="-25000" dirty="0" smtClean="0"/>
              <a:t>0</a:t>
            </a:r>
          </a:p>
          <a:p>
            <a:r>
              <a:rPr lang="en-US" sz="2200" dirty="0" smtClean="0"/>
              <a:t>|------------|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6350000" y="4178300"/>
            <a:ext cx="2368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Fail to reject H</a:t>
            </a:r>
            <a:r>
              <a:rPr lang="en-US" baseline="-25000" dirty="0" smtClean="0"/>
              <a:t>0</a:t>
            </a:r>
            <a:endParaRPr lang="en-US" dirty="0" smtClean="0"/>
          </a:p>
          <a:p>
            <a:r>
              <a:rPr lang="en-US" dirty="0" smtClean="0"/>
              <a:t>|-------------------|</a:t>
            </a:r>
            <a:endParaRPr lang="en-US" dirty="0"/>
          </a:p>
        </p:txBody>
      </p:sp>
      <p:pic>
        <p:nvPicPr>
          <p:cNvPr id="9" name="Picture 8" descr="KneeFlexionAnge2group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2" b="13388"/>
          <a:stretch/>
        </p:blipFill>
        <p:spPr>
          <a:xfrm>
            <a:off x="5727701" y="1025525"/>
            <a:ext cx="2988341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Human movement / biological data often present as curves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 descr="KneeFlexionAnge2group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762001" y="1485900"/>
            <a:ext cx="2678459" cy="1739900"/>
          </a:xfrm>
          <a:prstGeom prst="rect">
            <a:avLst/>
          </a:prstGeom>
        </p:spPr>
      </p:pic>
      <p:pic>
        <p:nvPicPr>
          <p:cNvPr id="12" name="Picture 11" descr="MMSGolfSwing_web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7625"/>
          <a:stretch/>
        </p:blipFill>
        <p:spPr>
          <a:xfrm>
            <a:off x="4419600" y="1498600"/>
            <a:ext cx="2834344" cy="1708150"/>
          </a:xfrm>
          <a:prstGeom prst="rect">
            <a:avLst/>
          </a:prstGeom>
        </p:spPr>
      </p:pic>
      <p:pic>
        <p:nvPicPr>
          <p:cNvPr id="14" name="Picture 13" descr="biomech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"/>
          <a:stretch/>
        </p:blipFill>
        <p:spPr>
          <a:xfrm>
            <a:off x="752445" y="3362903"/>
            <a:ext cx="2613055" cy="1842587"/>
          </a:xfrm>
          <a:prstGeom prst="rect">
            <a:avLst/>
          </a:prstGeom>
        </p:spPr>
      </p:pic>
      <p:pic>
        <p:nvPicPr>
          <p:cNvPr id="15" name="Picture 14" descr="d4f19665632d17e28f4f7a10a5de524534927d2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78" b="53053"/>
          <a:stretch/>
        </p:blipFill>
        <p:spPr>
          <a:xfrm>
            <a:off x="4445000" y="3376257"/>
            <a:ext cx="3822700" cy="172914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06974" y="5375273"/>
            <a:ext cx="9037026" cy="65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It is crucial to summarize/analyse these data correctly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8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5016500" y="2908300"/>
            <a:ext cx="3822700" cy="2743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59299" y="2894243"/>
            <a:ext cx="4241334" cy="2706456"/>
            <a:chOff x="3289299" y="2894243"/>
            <a:chExt cx="4241334" cy="2706456"/>
          </a:xfrm>
        </p:grpSpPr>
        <p:pic>
          <p:nvPicPr>
            <p:cNvPr id="3" name="Picture 2" descr="group_CB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88"/>
            <a:stretch/>
          </p:blipFill>
          <p:spPr>
            <a:xfrm>
              <a:off x="3771900" y="2894243"/>
              <a:ext cx="2819400" cy="2287358"/>
            </a:xfrm>
            <a:prstGeom prst="rect">
              <a:avLst/>
            </a:prstGeom>
          </p:spPr>
        </p:pic>
        <p:pic>
          <p:nvPicPr>
            <p:cNvPr id="15" name="Picture 14" descr="BootstrapSigDiffC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78" t="-3468" b="1"/>
            <a:stretch/>
          </p:blipFill>
          <p:spPr>
            <a:xfrm>
              <a:off x="6489700" y="3022600"/>
              <a:ext cx="1040933" cy="2273300"/>
            </a:xfrm>
            <a:prstGeom prst="rect">
              <a:avLst/>
            </a:prstGeom>
          </p:spPr>
        </p:pic>
        <p:pic>
          <p:nvPicPr>
            <p:cNvPr id="26" name="Picture 25" descr="BootstrapSigDiffC.pd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84" b="1"/>
            <a:stretch/>
          </p:blipFill>
          <p:spPr>
            <a:xfrm flipH="1">
              <a:off x="3289299" y="5156200"/>
              <a:ext cx="3312000" cy="172942"/>
            </a:xfrm>
            <a:prstGeom prst="rect">
              <a:avLst/>
            </a:prstGeom>
          </p:spPr>
        </p:pic>
        <p:pic>
          <p:nvPicPr>
            <p:cNvPr id="28" name="Picture 27" descr="group_CB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4"/>
            <a:stretch/>
          </p:blipFill>
          <p:spPr>
            <a:xfrm>
              <a:off x="3771900" y="5372100"/>
              <a:ext cx="2819400" cy="22859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84150" y="1903713"/>
            <a:ext cx="8750300" cy="146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AutoNum type="arabicParenBoth"/>
            </a:pPr>
            <a:r>
              <a:rPr lang="en-GB" sz="2200" dirty="0" smtClean="0"/>
              <a:t>Compute 1000 Bootstrap estimates of the difference curves</a:t>
            </a:r>
          </a:p>
          <a:p>
            <a:pPr marL="0" indent="0">
              <a:buNone/>
            </a:pPr>
            <a:endParaRPr lang="en-GB" sz="2200" dirty="0" smtClean="0"/>
          </a:p>
          <a:p>
            <a:pPr marL="457200" indent="-457200">
              <a:buAutoNum type="arabicParenBoth"/>
            </a:pPr>
            <a:r>
              <a:rPr lang="en-GB" sz="2200" dirty="0" smtClean="0"/>
              <a:t>Compute CB of the differences:                             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1000" y="2933699"/>
            <a:ext cx="2895600" cy="2679701"/>
            <a:chOff x="469900" y="2997199"/>
            <a:chExt cx="2705100" cy="2470747"/>
          </a:xfrm>
        </p:grpSpPr>
        <p:pic>
          <p:nvPicPr>
            <p:cNvPr id="14" name="Picture 13" descr="BootstrapSigDiff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2997199"/>
              <a:ext cx="2705100" cy="2470747"/>
            </a:xfrm>
            <a:prstGeom prst="rect">
              <a:avLst/>
            </a:prstGeom>
          </p:spPr>
        </p:pic>
        <p:pic>
          <p:nvPicPr>
            <p:cNvPr id="27" name="Picture 26" descr="BootstrapSigDiff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6" t="5140" r="6573" b="16730"/>
            <a:stretch/>
          </p:blipFill>
          <p:spPr>
            <a:xfrm flipH="1">
              <a:off x="1066800" y="3124200"/>
              <a:ext cx="1943100" cy="1930400"/>
            </a:xfrm>
            <a:prstGeom prst="rect">
              <a:avLst/>
            </a:prstGeom>
          </p:spPr>
        </p:pic>
      </p:grp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Bootstrap Approach</a:t>
            </a:r>
            <a:endParaRPr lang="en-US" sz="3100" dirty="0"/>
          </a:p>
        </p:txBody>
      </p:sp>
      <p:sp>
        <p:nvSpPr>
          <p:cNvPr id="18" name="Rectangle 17"/>
          <p:cNvSpPr/>
          <p:nvPr/>
        </p:nvSpPr>
        <p:spPr>
          <a:xfrm>
            <a:off x="127000" y="908477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</a:t>
            </a:r>
            <a:r>
              <a:rPr lang="en-GB" dirty="0" smtClean="0"/>
              <a:t>statistical differences using </a:t>
            </a:r>
            <a:r>
              <a:rPr lang="en-GB" dirty="0"/>
              <a:t>the </a:t>
            </a:r>
            <a:r>
              <a:rPr lang="en-GB" dirty="0" smtClean="0"/>
              <a:t>Bootstrap</a:t>
            </a:r>
            <a:r>
              <a:rPr lang="en-GB" dirty="0"/>
              <a:t> </a:t>
            </a:r>
            <a:r>
              <a:rPr lang="en-GB" dirty="0" smtClean="0"/>
              <a:t>CB approach:</a:t>
            </a:r>
          </a:p>
        </p:txBody>
      </p:sp>
      <p:sp>
        <p:nvSpPr>
          <p:cNvPr id="19" name="Oval 18"/>
          <p:cNvSpPr/>
          <p:nvPr/>
        </p:nvSpPr>
        <p:spPr bwMode="auto">
          <a:xfrm rot="311858">
            <a:off x="1320382" y="3425503"/>
            <a:ext cx="635001" cy="8001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 rot="5400000">
            <a:off x="2108279" y="3506747"/>
            <a:ext cx="469430" cy="571812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3860800" y="38989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62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99" y="1012823"/>
            <a:ext cx="6027126" cy="412947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Functional Data Analysis (FDA)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Developed at McGill by J.O. Ramsay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://www.psych.mcgill.ca/misc/fda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Transforms individual points on a curve into a single mathematical function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Statistical techniques can then be applied to the entire curve, instead of to discrete points on a curve </a:t>
            </a:r>
          </a:p>
          <a:p>
            <a:pPr>
              <a:buFont typeface="Wingdings" charset="2"/>
              <a:buChar char="Ø"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2" name="Picture 1" descr="000a061d_medium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6" y="1069974"/>
            <a:ext cx="2255732" cy="3657943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FDA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67095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4" name="Picture 3" descr="ex-weather-afig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5" y="1503886"/>
            <a:ext cx="3070239" cy="2546975"/>
          </a:xfrm>
          <a:prstGeom prst="rect">
            <a:avLst/>
          </a:prstGeom>
        </p:spPr>
      </p:pic>
      <p:pic>
        <p:nvPicPr>
          <p:cNvPr id="7" name="Picture 6" descr="ex-weather-bfig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05" y="1492746"/>
            <a:ext cx="3087429" cy="2561235"/>
          </a:xfrm>
          <a:prstGeom prst="rect">
            <a:avLst/>
          </a:prstGeom>
        </p:spPr>
      </p:pic>
      <p:pic>
        <p:nvPicPr>
          <p:cNvPr id="9" name="Picture 8" descr="Screen Shot 2015-03-04 at 10.21.28 AM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2" b="31013"/>
          <a:stretch/>
        </p:blipFill>
        <p:spPr>
          <a:xfrm>
            <a:off x="4546600" y="4527930"/>
            <a:ext cx="4597400" cy="41258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4230" y="4182543"/>
            <a:ext cx="3832516" cy="81279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smtClean="0"/>
              <a:t>Discrete temperature readings</a:t>
            </a:r>
            <a:endParaRPr lang="en-GB" sz="200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013200" y="26924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4449" y="976911"/>
            <a:ext cx="8351226" cy="78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dirty="0" smtClean="0"/>
              <a:t>Weather across Canada: </a:t>
            </a:r>
            <a:r>
              <a:rPr lang="en-GB" sz="2400" dirty="0" smtClean="0"/>
              <a:t>Which regions are the coldest?</a:t>
            </a:r>
            <a:endParaRPr lang="en-GB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188335" y="4199924"/>
            <a:ext cx="4200768" cy="489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Temperature functional objects</a:t>
            </a:r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2031" y="2726941"/>
            <a:ext cx="1365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CC00"/>
                </a:solidFill>
              </a:rPr>
              <a:t>Pacific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FF0000"/>
                </a:solidFill>
              </a:rPr>
              <a:t>Atlantic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Continental</a:t>
            </a:r>
          </a:p>
          <a:p>
            <a:r>
              <a:rPr lang="en-US" sz="1800" dirty="0" smtClean="0"/>
              <a:t>Arctic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47625" y="5116579"/>
            <a:ext cx="90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Statistically </a:t>
            </a:r>
            <a:r>
              <a:rPr lang="en-US" dirty="0" err="1" smtClean="0"/>
              <a:t>analyse</a:t>
            </a:r>
            <a:r>
              <a:rPr lang="en-US" dirty="0" smtClean="0"/>
              <a:t> coefficients across curves (difficult to pick)</a:t>
            </a:r>
            <a:endParaRPr lang="en-US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FDA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60211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565273"/>
            <a:ext cx="8486106" cy="239631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introduced to biomechanics 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by T. </a:t>
            </a:r>
            <a:r>
              <a:rPr lang="en-GB" sz="2400" dirty="0" err="1" smtClean="0"/>
              <a:t>Pataky</a:t>
            </a:r>
            <a:endParaRPr lang="en-GB" sz="2400" dirty="0" smtClean="0"/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www.spm1d.org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Makes probabilistic conclusions based on curve properties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9" name="Picture 8" descr="Screen Shot 2015-03-04 at 3.15.35 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86854"/>
            <a:ext cx="3848100" cy="1104900"/>
          </a:xfrm>
          <a:prstGeom prst="rect">
            <a:avLst/>
          </a:prstGeom>
        </p:spPr>
      </p:pic>
      <p:pic>
        <p:nvPicPr>
          <p:cNvPr id="10" name="Picture 9" descr="Screen Shot 2015-03-04 at 3.22.00 PM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464806" y="3202514"/>
            <a:ext cx="3074243" cy="2205145"/>
          </a:xfrm>
          <a:prstGeom prst="rect">
            <a:avLst/>
          </a:prstGeom>
        </p:spPr>
      </p:pic>
      <p:pic>
        <p:nvPicPr>
          <p:cNvPr id="11" name="Picture 10" descr="Screen Shot 2015-03-04 at 3.22.08 PM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/>
          <a:stretch/>
        </p:blipFill>
        <p:spPr>
          <a:xfrm>
            <a:off x="4621740" y="3183574"/>
            <a:ext cx="3008080" cy="217819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9333" y="5405715"/>
            <a:ext cx="3453720" cy="51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Data curves</a:t>
            </a:r>
            <a:endParaRPr lang="en-GB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385991" y="5394136"/>
            <a:ext cx="3992063" cy="51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Continuous F-ratio from ANOVA</a:t>
            </a:r>
            <a:endParaRPr lang="en-GB" sz="20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7508827" y="4310483"/>
            <a:ext cx="378793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57544" y="4114647"/>
            <a:ext cx="14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α = 0.05 threshold</a:t>
            </a:r>
            <a:endParaRPr lang="en-US" sz="2000" dirty="0"/>
          </a:p>
        </p:txBody>
      </p:sp>
      <p:sp>
        <p:nvSpPr>
          <p:cNvPr id="19" name="Oval 18"/>
          <p:cNvSpPr/>
          <p:nvPr/>
        </p:nvSpPr>
        <p:spPr bwMode="auto">
          <a:xfrm>
            <a:off x="6552026" y="3438013"/>
            <a:ext cx="757592" cy="1214248"/>
          </a:xfrm>
          <a:prstGeom prst="ellipse">
            <a:avLst/>
          </a:prstGeom>
          <a:solidFill>
            <a:srgbClr val="FF0000">
              <a:alpha val="3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3770345" y="3871566"/>
            <a:ext cx="579333" cy="289637"/>
          </a:xfrm>
          <a:prstGeom prst="rightArrow">
            <a:avLst/>
          </a:prstGeom>
          <a:solidFill>
            <a:srgbClr val="0000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475" y="915343"/>
            <a:ext cx="4580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Statistical </a:t>
            </a:r>
            <a:r>
              <a:rPr lang="en-GB" b="1" dirty="0" smtClean="0"/>
              <a:t>parameter </a:t>
            </a:r>
            <a:r>
              <a:rPr lang="en-GB" b="1" dirty="0"/>
              <a:t>mapping </a:t>
            </a:r>
            <a:endParaRPr lang="en-US" b="1" dirty="0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SPM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18030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8486106" cy="239631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Do not display curves with standard deviation bands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Use (at the very least) confidence intervals, but mention the multiple comparison problem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Only conduct </a:t>
            </a:r>
            <a:r>
              <a:rPr lang="en-GB" sz="2400" dirty="0"/>
              <a:t>Bootstrap </a:t>
            </a:r>
            <a:r>
              <a:rPr lang="en-GB" sz="2400" dirty="0" smtClean="0"/>
              <a:t>confidence </a:t>
            </a:r>
            <a:r>
              <a:rPr lang="en-GB" sz="2400" dirty="0"/>
              <a:t>band statistical analysis if you </a:t>
            </a:r>
            <a:r>
              <a:rPr lang="en-GB" sz="2400" dirty="0" smtClean="0"/>
              <a:t>do not have a priori assumptions about where differences may lie on the curve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Use the Bootstrap approach with caution in more complex experimental designs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5" name="Picture 4" descr="index.png"/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365250"/>
            <a:ext cx="4171950" cy="4171950"/>
          </a:xfrm>
          <a:prstGeom prst="rect">
            <a:avLst/>
          </a:prstGeom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Recommendations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47002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.ENGS-19616\Desktop\3905942469_377f40e92d.jpg"/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2880"/>
            <a:ext cx="8115300" cy="54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081" y="483394"/>
            <a:ext cx="7772400" cy="9350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GB" sz="40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Take home message</a:t>
            </a:r>
            <a:endParaRPr lang="en-GB" sz="40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4887" y="1257298"/>
            <a:ext cx="8053683" cy="4129479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r>
              <a:rPr lang="en-GB" sz="2400" dirty="0" smtClean="0"/>
              <a:t>The Bootstrap confidence band approach allows: </a:t>
            </a:r>
          </a:p>
          <a:p>
            <a:pPr marL="0" indent="0">
              <a:buFont typeface="Wingdings" pitchFamily="2" charset="2"/>
              <a:buNone/>
            </a:pPr>
            <a:endParaRPr lang="en-GB" sz="24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lang="en-GB" sz="2400" dirty="0" smtClean="0"/>
              <a:t>Variability of curves to be correctly estimated</a:t>
            </a:r>
          </a:p>
          <a:p>
            <a:pPr marL="0" indent="0">
              <a:buNone/>
            </a:pPr>
            <a:endParaRPr lang="en-GB" sz="2400" dirty="0" smtClean="0"/>
          </a:p>
          <a:p>
            <a:pPr marL="457200" indent="-457200">
              <a:buFont typeface="Wingdings" pitchFamily="2" charset="2"/>
              <a:buAutoNum type="arabicParenBoth"/>
            </a:pPr>
            <a:r>
              <a:rPr lang="en-GB" sz="2400" dirty="0"/>
              <a:t>S</a:t>
            </a:r>
            <a:r>
              <a:rPr lang="en-GB" sz="2400" dirty="0" smtClean="0"/>
              <a:t>tatistical differences between groups / conditions to be identified along the entire curve trajectory. </a:t>
            </a: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73395" y="4815909"/>
            <a:ext cx="2993234" cy="9350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GB" sz="40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GB" sz="40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8486106" cy="2396315"/>
          </a:xfrm>
        </p:spPr>
        <p:txBody>
          <a:bodyPr/>
          <a:lstStyle/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2600" y="185738"/>
            <a:ext cx="8307672" cy="935037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 descr="Screen Shot 2015-03-04 at 3.33.28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2" y="1153681"/>
            <a:ext cx="8153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99" y="977898"/>
            <a:ext cx="8821126" cy="12160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Knee Osteoarthritis (OA) study</a:t>
            </a:r>
          </a:p>
          <a:p>
            <a:pPr marL="0" indent="0">
              <a:buNone/>
            </a:pPr>
            <a:endParaRPr lang="en-GB" sz="2400" b="1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How do we best summarize these curves?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 descr="KneeFlexionAnge2group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558801" y="2082800"/>
            <a:ext cx="5493774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6" name="Picture 5" descr="2_1_4_1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48" r="2510"/>
          <a:stretch/>
        </p:blipFill>
        <p:spPr>
          <a:xfrm>
            <a:off x="4064000" y="1752600"/>
            <a:ext cx="4965700" cy="37211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7774" y="1730373"/>
            <a:ext cx="3791926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How do we know if trained/</a:t>
            </a:r>
            <a:r>
              <a:rPr lang="en-GB" sz="2400" dirty="0" smtClean="0">
                <a:solidFill>
                  <a:srgbClr val="0000FF"/>
                </a:solidFill>
              </a:rPr>
              <a:t>untrained</a:t>
            </a:r>
            <a:r>
              <a:rPr lang="en-GB" sz="2400" dirty="0" smtClean="0"/>
              <a:t> individuals respond to exercise differently?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Is heart rate different across all time periods?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What statistical tests can we conduct?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391400" y="2209800"/>
            <a:ext cx="393700" cy="723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483600" y="3086100"/>
            <a:ext cx="393700" cy="80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87900" y="3327400"/>
            <a:ext cx="393700" cy="876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2699" y="1006473"/>
            <a:ext cx="8821126" cy="6953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Heart rate response to exercise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73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2" name="575_jumpgait_sagit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767" t="6448" r="8640"/>
          <a:stretch/>
        </p:blipFill>
        <p:spPr>
          <a:xfrm>
            <a:off x="533400" y="1927146"/>
            <a:ext cx="4123550" cy="3705303"/>
          </a:xfrm>
          <a:prstGeom prst="rect">
            <a:avLst/>
          </a:prstGeom>
        </p:spPr>
      </p:pic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981200"/>
            <a:ext cx="3200400" cy="248056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1925" y="1492248"/>
            <a:ext cx="7493000" cy="40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How does a patient’s gait compare to controls?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17232" y="2350518"/>
            <a:ext cx="189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860181" y="2172280"/>
            <a:ext cx="456782" cy="22279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6093" y="2049741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SD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5860182" y="2606736"/>
            <a:ext cx="50134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83751" y="4656478"/>
            <a:ext cx="3216854" cy="300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Sometimes patient data is within control standard deviation</a:t>
            </a:r>
            <a:endParaRPr lang="en-GB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177800" y="236539"/>
            <a:ext cx="7886700" cy="55086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83174" y="996948"/>
            <a:ext cx="8821126" cy="365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Clinical gait analysis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2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/>
      <p:bldP spid="7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-69850" y="1552573"/>
            <a:ext cx="6680200" cy="30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dirty="0" smtClean="0"/>
              <a:t>   (1) How to represent variability of curve data?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(2) How to determine if two (or more) </a:t>
            </a:r>
            <a:r>
              <a:rPr lang="en-GB" sz="2400" dirty="0" smtClean="0"/>
              <a:t>groups of  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    </a:t>
            </a:r>
            <a:r>
              <a:rPr lang="en-GB" sz="2400" dirty="0" smtClean="0"/>
              <a:t>curves are </a:t>
            </a:r>
            <a:r>
              <a:rPr lang="en-GB" sz="2400" dirty="0" smtClean="0"/>
              <a:t>significantly different?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177800" y="236539"/>
            <a:ext cx="7886700" cy="550862"/>
          </a:xfrm>
        </p:spPr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54599" y="996948"/>
            <a:ext cx="8821126" cy="365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Two main problems: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endParaRPr lang="en-GB" dirty="0"/>
          </a:p>
        </p:txBody>
      </p:sp>
      <p:pic>
        <p:nvPicPr>
          <p:cNvPr id="3" name="Picture 2" descr="problems-entrepreneur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r="30398"/>
          <a:stretch/>
        </p:blipFill>
        <p:spPr>
          <a:xfrm>
            <a:off x="7112000" y="1579032"/>
            <a:ext cx="1739900" cy="2980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543800" y="2374900"/>
            <a:ext cx="825500" cy="660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 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451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84225" y="1512888"/>
            <a:ext cx="2771775" cy="2763837"/>
          </a:xfrm>
          <a:prstGeom prst="ellipse">
            <a:avLst/>
          </a:prstGeom>
          <a:solidFill>
            <a:srgbClr val="000090"/>
          </a:solidFill>
          <a:ln>
            <a:noFill/>
          </a:ln>
          <a:effectLst>
            <a:outerShdw blurRad="63500" dist="317500" dir="5400000" sx="89999" sy="-19000" rotWithShape="0">
              <a:srgbClr val="000000">
                <a:alpha val="1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83539" y="2159681"/>
            <a:ext cx="7772400" cy="1215708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Curve Variability</a:t>
            </a:r>
            <a:b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GB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2154" y="1279796"/>
            <a:ext cx="145669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Standard </a:t>
            </a:r>
            <a:r>
              <a:rPr lang="en-US" dirty="0"/>
              <a:t>D</a:t>
            </a:r>
            <a:r>
              <a:rPr lang="en-US" dirty="0" smtClean="0"/>
              <a:t>eviation</a:t>
            </a:r>
            <a:endParaRPr lang="en-US" dirty="0"/>
          </a:p>
        </p:txBody>
      </p:sp>
      <p:pic>
        <p:nvPicPr>
          <p:cNvPr id="10" name="Picture 9" descr="grou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066800"/>
            <a:ext cx="2996513" cy="285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03600" y="2451100"/>
            <a:ext cx="199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Mean</a:t>
            </a:r>
          </a:p>
          <a:p>
            <a:pPr algn="ctr"/>
            <a:r>
              <a:rPr lang="en-US" sz="2000" dirty="0" smtClean="0"/>
              <a:t>+ </a:t>
            </a:r>
          </a:p>
          <a:p>
            <a:pPr algn="ctr"/>
            <a:r>
              <a:rPr lang="en-US" sz="2000" dirty="0" smtClean="0"/>
              <a:t>Standard deviation (</a:t>
            </a:r>
            <a:r>
              <a:rPr lang="en-US" sz="2000" dirty="0"/>
              <a:t>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17" name="Picture 16" descr="group1_s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0" y="1092200"/>
            <a:ext cx="3020108" cy="288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9700" y="4102100"/>
            <a:ext cx="9004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What does </a:t>
            </a:r>
            <a:r>
              <a:rPr lang="en-US" b="1" i="1" dirty="0" smtClean="0"/>
              <a:t>s</a:t>
            </a:r>
            <a:r>
              <a:rPr lang="en-US" dirty="0" smtClean="0"/>
              <a:t> tell us? </a:t>
            </a:r>
          </a:p>
          <a:p>
            <a:endParaRPr lang="en-US" sz="1600" dirty="0" smtClean="0"/>
          </a:p>
          <a:p>
            <a:r>
              <a:rPr lang="en-US" dirty="0" smtClean="0"/>
              <a:t>Not much… </a:t>
            </a:r>
          </a:p>
          <a:p>
            <a:endParaRPr lang="en-US" sz="800" dirty="0" smtClean="0"/>
          </a:p>
          <a:p>
            <a:r>
              <a:rPr lang="en-US" sz="1600" dirty="0" smtClean="0"/>
              <a:t>“</a:t>
            </a:r>
            <a:r>
              <a:rPr lang="en-US" sz="1600" dirty="0"/>
              <a:t>While </a:t>
            </a:r>
            <a:r>
              <a:rPr lang="en-US" sz="1600" dirty="0" smtClean="0"/>
              <a:t>[</a:t>
            </a:r>
            <a:r>
              <a:rPr lang="en-US" sz="1600" dirty="0"/>
              <a:t>s</a:t>
            </a:r>
            <a:r>
              <a:rPr lang="en-US" sz="1600" dirty="0" smtClean="0"/>
              <a:t>] clouds </a:t>
            </a:r>
            <a:r>
              <a:rPr lang="en-US" sz="1600" dirty="0"/>
              <a:t>objectively quantify trajectory variability</a:t>
            </a:r>
            <a:r>
              <a:rPr lang="en-US" sz="1600" dirty="0" smtClean="0"/>
              <a:t>, experimental </a:t>
            </a:r>
            <a:r>
              <a:rPr lang="en-US" sz="1600" dirty="0"/>
              <a:t>design complexities conspire to dissolve the connection between variability and </a:t>
            </a:r>
            <a:r>
              <a:rPr lang="en-US" sz="1600" dirty="0" smtClean="0"/>
              <a:t>probability” (Pataky</a:t>
            </a:r>
            <a:r>
              <a:rPr lang="en-US" sz="1600" dirty="0"/>
              <a:t> </a:t>
            </a:r>
            <a:r>
              <a:rPr lang="en-US" sz="1600" dirty="0" smtClean="0"/>
              <a:t>et al., 2015)</a:t>
            </a:r>
          </a:p>
          <a:p>
            <a:endParaRPr lang="en-US" dirty="0"/>
          </a:p>
        </p:txBody>
      </p:sp>
      <p:sp>
        <p:nvSpPr>
          <p:cNvPr id="19" name="Multiply 18"/>
          <p:cNvSpPr/>
          <p:nvPr/>
        </p:nvSpPr>
        <p:spPr bwMode="auto">
          <a:xfrm>
            <a:off x="6134100" y="584200"/>
            <a:ext cx="2781300" cy="3810000"/>
          </a:xfrm>
          <a:prstGeom prst="mathMultiply">
            <a:avLst/>
          </a:prstGeom>
          <a:solidFill>
            <a:srgbClr val="FF000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3937000" y="18669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5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1" grpId="0" animBg="1"/>
    </p:bldLst>
  </p:timing>
</p:sld>
</file>

<file path=ppt/theme/theme1.xml><?xml version="1.0" encoding="utf-8"?>
<a:theme xmlns:a="http://schemas.openxmlformats.org/drawingml/2006/main" name="presentation-template-phil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presentation-template-phil</Template>
  <TotalTime>6464</TotalTime>
  <Words>1658</Words>
  <Application>Microsoft Macintosh PowerPoint</Application>
  <PresentationFormat>On-screen Show (4:3)</PresentationFormat>
  <Paragraphs>455</Paragraphs>
  <Slides>36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ＭＳ Ｐゴシック</vt:lpstr>
      <vt:lpstr>presentation-template-phil</vt:lpstr>
      <vt:lpstr>Statistical Analysis of Motion Curves using the Bootstrap Approach</vt:lpstr>
      <vt:lpstr>Presentation Outline</vt:lpstr>
      <vt:lpstr>Introduction</vt:lpstr>
      <vt:lpstr>Introduction</vt:lpstr>
      <vt:lpstr>Introduction</vt:lpstr>
      <vt:lpstr>Introduction</vt:lpstr>
      <vt:lpstr>Aim</vt:lpstr>
      <vt:lpstr>Curve Variability </vt:lpstr>
      <vt:lpstr>Curve Variability: Standard Deviation</vt:lpstr>
      <vt:lpstr>Curve Variability: Confidence Intervals</vt:lpstr>
      <vt:lpstr>Curve Variability: Confidence Intervals</vt:lpstr>
      <vt:lpstr>Curve Variability: Multiple Comparisons</vt:lpstr>
      <vt:lpstr>Curve Variability: Multiple Comparisons</vt:lpstr>
      <vt:lpstr>Curve Variability: Multiple Comparisons</vt:lpstr>
      <vt:lpstr>The Bootstrap Method: Background</vt:lpstr>
      <vt:lpstr>The Bootstrap Method: Background</vt:lpstr>
      <vt:lpstr>The Bootstrap Method: Background</vt:lpstr>
      <vt:lpstr>The Bootstrap Method: Background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From confidence intervals to confidence bands</vt:lpstr>
      <vt:lpstr>PowerPoint Presentation</vt:lpstr>
      <vt:lpstr>Statistical Analysis of Curves</vt:lpstr>
      <vt:lpstr>Statistical Analysis of Curves: Bootstrap Approach</vt:lpstr>
      <vt:lpstr>Statistical Analysis of Curves: Bootstrap Approach</vt:lpstr>
      <vt:lpstr>Statistical Analysis of Curves: FDA approach</vt:lpstr>
      <vt:lpstr>Statistical Analysis of Curves: FDA approach</vt:lpstr>
      <vt:lpstr>Statistical Analysis of Curves: SPM approach</vt:lpstr>
      <vt:lpstr>Recommendations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GROUND REACTION FORCE AND CENTER OF MASS MOVEMENT DURING TURNING</dc:title>
  <dc:creator>admin</dc:creator>
  <cp:lastModifiedBy>P D</cp:lastModifiedBy>
  <cp:revision>1600</cp:revision>
  <cp:lastPrinted>2008-04-21T18:50:20Z</cp:lastPrinted>
  <dcterms:created xsi:type="dcterms:W3CDTF">2013-06-28T13:27:09Z</dcterms:created>
  <dcterms:modified xsi:type="dcterms:W3CDTF">2015-03-25T13:54:51Z</dcterms:modified>
</cp:coreProperties>
</file>